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73" r:id="rId2"/>
    <p:sldId id="256" r:id="rId3"/>
    <p:sldId id="257" r:id="rId4"/>
    <p:sldId id="258" r:id="rId5"/>
    <p:sldId id="259" r:id="rId6"/>
    <p:sldId id="271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2" r:id="rId1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4" autoAdjust="0"/>
    <p:restoredTop sz="94660" autoAdjust="0"/>
  </p:normalViewPr>
  <p:slideViewPr>
    <p:cSldViewPr snapToGrid="0">
      <p:cViewPr varScale="1">
        <p:scale>
          <a:sx n="90" d="100"/>
          <a:sy n="90" d="100"/>
        </p:scale>
        <p:origin x="-468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2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2" y="-924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5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7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6143-E03C-4CFD-AFDC-14E5BDEA754C}" type="datetimeFigureOut">
              <a:rPr lang="en-US" smtClean="0"/>
              <a:t>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2" y="-924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2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9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1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2/8/2014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2/8/2014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2/8/2014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2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2" y="1576105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8" y="2618914"/>
            <a:ext cx="5077038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6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2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30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41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smtClean="0"/>
              <a:t>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4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2" y="5051294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1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1" y="1100630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E59FD0C-5451-4CA0-86AF-E70AE3279989}" type="datetimeFigureOut">
              <a:rPr lang="en-US" smtClean="0"/>
              <a:t>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20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5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8000" dirty="0" smtClean="0">
                <a:solidFill>
                  <a:schemeClr val="accent2"/>
                </a:solidFill>
              </a:rPr>
              <a:t>Le bac pro SPVL , </a:t>
            </a:r>
          </a:p>
          <a:p>
            <a:pPr algn="ctr"/>
            <a:r>
              <a:rPr lang="fr-FR" sz="8000" dirty="0" smtClean="0">
                <a:solidFill>
                  <a:schemeClr val="accent2"/>
                </a:solidFill>
              </a:rPr>
              <a:t>c’est quoi ?</a:t>
            </a:r>
          </a:p>
        </p:txBody>
      </p:sp>
    </p:spTree>
    <p:extLst>
      <p:ext uri="{BB962C8B-B14F-4D97-AF65-F5344CB8AC3E}">
        <p14:creationId xmlns:p14="http://schemas.microsoft.com/office/powerpoint/2010/main" val="236705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52131" y="4276176"/>
            <a:ext cx="7531497" cy="1204306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</a:rPr>
              <a:t>Nous préparons aussi</a:t>
            </a:r>
            <a:br>
              <a:rPr lang="fr-FR" sz="4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</a:rPr>
              <a:t> un 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</a:rPr>
              <a:t>diplôme intermédiaire qui s’intitule CAP 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</a:rPr>
              <a:t>APM (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</a:rPr>
              <a:t>Agent de Prévention et de Médiation)</a:t>
            </a:r>
            <a:endParaRPr lang="fr-FR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946406" y="5816799"/>
            <a:ext cx="8681508" cy="329259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Mais </a:t>
            </a:r>
            <a:r>
              <a:rPr lang="fr-FR" sz="2800" b="1" dirty="0" smtClean="0">
                <a:solidFill>
                  <a:schemeClr val="bg1"/>
                </a:solidFill>
              </a:rPr>
              <a:t>à </a:t>
            </a:r>
            <a:r>
              <a:rPr lang="fr-FR" sz="2800" b="1" dirty="0" smtClean="0">
                <a:solidFill>
                  <a:schemeClr val="bg1"/>
                </a:solidFill>
              </a:rPr>
              <a:t>quoi peut-il bien servir?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7137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547"/>
    </mc:Choice>
    <mc:Fallback>
      <p:transition spd="slow" advTm="205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54296" y="981635"/>
            <a:ext cx="9724375" cy="4327264"/>
          </a:xfrm>
        </p:spPr>
        <p:txBody>
          <a:bodyPr>
            <a:normAutofit/>
          </a:bodyPr>
          <a:lstStyle/>
          <a:p>
            <a:pPr algn="ctr"/>
            <a:r>
              <a:rPr lang="fr-FR" sz="4400" b="1" dirty="0" smtClean="0">
                <a:solidFill>
                  <a:schemeClr val="accent2">
                    <a:lumMod val="75000"/>
                  </a:schemeClr>
                </a:solidFill>
              </a:rPr>
              <a:t>C’est un diplôme basé sur la prévention et la médiation qui permet de prévenir les conflits et/ou de les résoudre en toute neutralité  </a:t>
            </a:r>
            <a:endParaRPr lang="fr-FR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76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397"/>
    </mc:Choice>
    <mc:Fallback>
      <p:transition spd="slow" advTm="13397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6648" y="1242030"/>
            <a:ext cx="7531497" cy="120430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Maintenant que vous savez tout sur le bac pro SPVL,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nous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allons parler des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débouchés. 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280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499"/>
    </mc:Choice>
    <mc:Fallback>
      <p:transition spd="slow" advTm="10499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621967" y="4513959"/>
            <a:ext cx="7531497" cy="1204306"/>
          </a:xfrm>
        </p:spPr>
        <p:txBody>
          <a:bodyPr>
            <a:normAutofit fontScale="90000"/>
          </a:bodyPr>
          <a:lstStyle/>
          <a:p>
            <a:r>
              <a:rPr lang="fr-FR" sz="4400" b="1" dirty="0" smtClean="0">
                <a:solidFill>
                  <a:schemeClr val="accent2">
                    <a:lumMod val="75000"/>
                  </a:schemeClr>
                </a:solidFill>
              </a:rPr>
              <a:t>Après le baccalauréat professionnel </a:t>
            </a:r>
            <a:r>
              <a:rPr lang="fr-FR" sz="4400" b="1" dirty="0" smtClean="0">
                <a:solidFill>
                  <a:schemeClr val="accent2">
                    <a:lumMod val="75000"/>
                  </a:schemeClr>
                </a:solidFill>
              </a:rPr>
              <a:t>SPVL il est recommandé d’</a:t>
            </a:r>
            <a:r>
              <a:rPr lang="fr-FR" sz="4400" b="1" dirty="0" err="1" smtClean="0">
                <a:solidFill>
                  <a:schemeClr val="accent2">
                    <a:lumMod val="75000"/>
                  </a:schemeClr>
                </a:solidFill>
              </a:rPr>
              <a:t>envisa</a:t>
            </a:r>
            <a:r>
              <a:rPr lang="fr-FR" sz="4400" b="1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fr-FR" sz="4400" b="1" dirty="0" err="1" smtClean="0">
                <a:solidFill>
                  <a:schemeClr val="accent2">
                    <a:lumMod val="75000"/>
                  </a:schemeClr>
                </a:solidFill>
              </a:rPr>
              <a:t>ger</a:t>
            </a:r>
            <a:r>
              <a:rPr lang="fr-FR" sz="4400" b="1" dirty="0" smtClean="0">
                <a:solidFill>
                  <a:schemeClr val="accent2">
                    <a:lumMod val="75000"/>
                  </a:schemeClr>
                </a:solidFill>
              </a:rPr>
              <a:t> :</a:t>
            </a:r>
            <a:r>
              <a:rPr lang="fr-FR" sz="44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r-FR" sz="4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sz="4400" b="1" dirty="0" smtClean="0">
                <a:solidFill>
                  <a:schemeClr val="accent2">
                    <a:lumMod val="75000"/>
                  </a:schemeClr>
                </a:solidFill>
              </a:rPr>
              <a:t> -une poursuite d’étude (BTS ESF, SP3S…)</a:t>
            </a:r>
            <a:br>
              <a:rPr lang="fr-FR" sz="4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sz="4400" b="1" dirty="0" smtClean="0">
                <a:solidFill>
                  <a:schemeClr val="accent2">
                    <a:lumMod val="75000"/>
                  </a:schemeClr>
                </a:solidFill>
              </a:rPr>
              <a:t>-concours (AMP…)</a:t>
            </a:r>
            <a:endParaRPr lang="fr-FR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653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244"/>
    </mc:Choice>
    <mc:Fallback>
      <p:transition spd="slow" advTm="15244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200467"/>
            <a:ext cx="7531497" cy="1204306"/>
          </a:xfrm>
        </p:spPr>
        <p:txBody>
          <a:bodyPr/>
          <a:lstStyle/>
          <a:p>
            <a:pPr algn="ctr"/>
            <a:r>
              <a:rPr lang="fr-FR" sz="4000" b="1" dirty="0" smtClean="0">
                <a:solidFill>
                  <a:schemeClr val="accent2">
                    <a:lumMod val="75000"/>
                  </a:schemeClr>
                </a:solidFill>
              </a:rPr>
              <a:t>DES QUESTIONS ???</a:t>
            </a:r>
            <a:endParaRPr lang="fr-FR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30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904"/>
    </mc:Choice>
    <mc:Fallback>
      <p:transition spd="slow" advTm="7904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3913" y="1366721"/>
            <a:ext cx="7531497" cy="1204306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MERCI DE VOTRE ATTENTION </a:t>
            </a:r>
            <a:b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AU REVOIR 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65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843"/>
    </mc:Choice>
    <mc:Fallback>
      <p:transition spd="slow" advTm="6843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" y="0"/>
            <a:ext cx="11295529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fr-FR" sz="4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fr-FR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fr-FR" sz="4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r">
              <a:buNone/>
            </a:pPr>
            <a:endParaRPr lang="fr-FR" sz="4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r">
              <a:buNone/>
            </a:pPr>
            <a:endParaRPr lang="fr-FR" sz="4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r">
              <a:buNone/>
            </a:pPr>
            <a:endParaRPr lang="fr-FR" sz="4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fr-FR" sz="4000" dirty="0" smtClean="0">
                <a:solidFill>
                  <a:schemeClr val="accent2">
                    <a:lumMod val="75000"/>
                  </a:schemeClr>
                </a:solidFill>
              </a:rPr>
              <a:t>Diaporama</a:t>
            </a:r>
          </a:p>
          <a:p>
            <a:pPr marL="0" indent="0" algn="r">
              <a:buNone/>
            </a:pPr>
            <a:r>
              <a:rPr lang="fr-FR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4000" dirty="0" smtClean="0">
                <a:solidFill>
                  <a:schemeClr val="accent2">
                    <a:lumMod val="75000"/>
                  </a:schemeClr>
                </a:solidFill>
              </a:rPr>
              <a:t>réalisé par</a:t>
            </a:r>
          </a:p>
          <a:p>
            <a:pPr marL="0" indent="0" algn="r">
              <a:buNone/>
            </a:pPr>
            <a:r>
              <a:rPr lang="fr-FR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4000" dirty="0" smtClean="0">
                <a:solidFill>
                  <a:schemeClr val="accent2">
                    <a:lumMod val="75000"/>
                  </a:schemeClr>
                </a:solidFill>
              </a:rPr>
              <a:t>Brandon MARECHAL</a:t>
            </a:r>
            <a:endParaRPr lang="fr-FR" sz="4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fr-FR" sz="4000" dirty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fr-FR" sz="4000" dirty="0" smtClean="0">
                <a:solidFill>
                  <a:schemeClr val="accent2">
                    <a:lumMod val="75000"/>
                  </a:schemeClr>
                </a:solidFill>
              </a:rPr>
              <a:t>lasse de </a:t>
            </a:r>
            <a:r>
              <a:rPr lang="fr-FR" sz="4000" dirty="0" smtClean="0">
                <a:solidFill>
                  <a:schemeClr val="accent2">
                    <a:lumMod val="75000"/>
                  </a:schemeClr>
                </a:solidFill>
              </a:rPr>
              <a:t>1 </a:t>
            </a:r>
            <a:r>
              <a:rPr lang="fr-FR" sz="4000" dirty="0" smtClean="0">
                <a:solidFill>
                  <a:schemeClr val="accent2">
                    <a:lumMod val="75000"/>
                  </a:schemeClr>
                </a:solidFill>
              </a:rPr>
              <a:t>SPVL</a:t>
            </a:r>
            <a:endParaRPr lang="fr-FR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646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327"/>
    </mc:Choice>
    <mc:Fallback>
      <p:transition spd="slow" advTm="832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742780" y="3002660"/>
            <a:ext cx="5100566" cy="1398112"/>
          </a:xfrm>
        </p:spPr>
        <p:txBody>
          <a:bodyPr/>
          <a:lstStyle/>
          <a:p>
            <a:pPr algn="ctr"/>
            <a:r>
              <a:rPr lang="fr-FR" sz="4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r-FR" sz="4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sz="48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r-FR" sz="4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sz="4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r-FR" sz="4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sz="48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r-FR" sz="4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sz="5400" dirty="0" smtClean="0">
                <a:solidFill>
                  <a:schemeClr val="accent2">
                    <a:lumMod val="75000"/>
                  </a:schemeClr>
                </a:solidFill>
              </a:rPr>
              <a:t>Présentation </a:t>
            </a:r>
            <a:r>
              <a:rPr lang="fr-FR" sz="5400" dirty="0" smtClean="0">
                <a:solidFill>
                  <a:schemeClr val="accent2">
                    <a:lumMod val="75000"/>
                  </a:schemeClr>
                </a:solidFill>
              </a:rPr>
              <a:t>du </a:t>
            </a:r>
            <a:r>
              <a:rPr lang="fr-FR" sz="5400" dirty="0" smtClean="0">
                <a:solidFill>
                  <a:schemeClr val="accent2">
                    <a:lumMod val="75000"/>
                  </a:schemeClr>
                </a:solidFill>
              </a:rPr>
              <a:t>bac pro SPVL</a:t>
            </a:r>
            <a:r>
              <a:rPr lang="fr-FR" sz="5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r-FR" sz="54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fr-FR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8" name="Picture 4" descr="Lycée Edouard G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256" y="3976256"/>
            <a:ext cx="2881746" cy="2881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94097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2470"/>
    </mc:Choice>
    <mc:Fallback>
      <p:transition advTm="1247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20756" y="2551286"/>
            <a:ext cx="7531497" cy="120430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6000" dirty="0" smtClean="0">
                <a:solidFill>
                  <a:schemeClr val="bg1"/>
                </a:solidFill>
              </a:rPr>
              <a:t>Il s’effectue </a:t>
            </a:r>
            <a:r>
              <a:rPr lang="fr-FR" sz="6000" dirty="0" smtClean="0">
                <a:solidFill>
                  <a:schemeClr val="bg1"/>
                </a:solidFill>
              </a:rPr>
              <a:t>en 3 ans</a:t>
            </a:r>
            <a:endParaRPr lang="fr-FR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983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260"/>
    </mc:Choice>
    <mc:Fallback>
      <p:transition spd="slow" advTm="826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03786" y="1574539"/>
            <a:ext cx="7531497" cy="120430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400" b="1" dirty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fr-FR" sz="4400" b="1" dirty="0" smtClean="0">
                <a:solidFill>
                  <a:schemeClr val="accent2">
                    <a:lumMod val="75000"/>
                  </a:schemeClr>
                </a:solidFill>
              </a:rPr>
              <a:t>e bac SPVL permet d’aider, 	d’accompagner, d’écouter, d’orienter, les personnes en </a:t>
            </a:r>
            <a:r>
              <a:rPr lang="fr-FR" sz="4400" b="1" dirty="0" smtClean="0">
                <a:solidFill>
                  <a:schemeClr val="accent2">
                    <a:lumMod val="75000"/>
                  </a:schemeClr>
                </a:solidFill>
              </a:rPr>
              <a:t>difficulté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3510492" y="4382854"/>
            <a:ext cx="8681508" cy="329259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 smtClean="0">
                <a:solidFill>
                  <a:schemeClr val="bg1"/>
                </a:solidFill>
              </a:rPr>
              <a:t>Et surtout il sert à maintenir ou à créer un lien social.</a:t>
            </a:r>
            <a:endParaRPr lang="fr-FR" sz="3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799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459"/>
    </mc:Choice>
    <mc:Fallback>
      <p:transition spd="slow" advTm="164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41340" y="1699230"/>
            <a:ext cx="7531497" cy="1204306"/>
          </a:xfrm>
        </p:spPr>
        <p:txBody>
          <a:bodyPr>
            <a:normAutofit fontScale="90000"/>
          </a:bodyPr>
          <a:lstStyle/>
          <a:p>
            <a:r>
              <a:rPr lang="fr-FR" sz="6000" dirty="0" smtClean="0"/>
              <a:t>Parlons un peu des cours…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3420752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88"/>
    </mc:Choice>
    <mc:Fallback>
      <p:transition spd="slow" advTm="418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1073614" y="271631"/>
            <a:ext cx="9692640" cy="1325562"/>
          </a:xfrm>
        </p:spPr>
        <p:txBody>
          <a:bodyPr>
            <a:noAutofit/>
          </a:bodyPr>
          <a:lstStyle/>
          <a:p>
            <a:r>
              <a:rPr lang="fr-FR" sz="4800" dirty="0" smtClean="0">
                <a:solidFill>
                  <a:schemeClr val="bg1"/>
                </a:solidFill>
              </a:rPr>
              <a:t>Les cours d’enseignement professionnels</a:t>
            </a:r>
            <a:endParaRPr lang="fr-FR" sz="4800" dirty="0">
              <a:solidFill>
                <a:schemeClr val="bg1"/>
              </a:solidFill>
            </a:endParaRP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714730"/>
              </p:ext>
            </p:extLst>
          </p:nvPr>
        </p:nvGraphicFramePr>
        <p:xfrm>
          <a:off x="470648" y="1775013"/>
          <a:ext cx="10086516" cy="4329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3258"/>
                <a:gridCol w="5043258"/>
              </a:tblGrid>
              <a:tr h="560867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 Communication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2h</a:t>
                      </a:r>
                      <a:endParaRPr lang="fr-FR" sz="1800" dirty="0"/>
                    </a:p>
                  </a:txBody>
                  <a:tcPr/>
                </a:tc>
              </a:tr>
              <a:tr h="560867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Connaissance des structures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2h</a:t>
                      </a:r>
                      <a:endParaRPr lang="fr-FR" sz="1800" dirty="0"/>
                    </a:p>
                  </a:txBody>
                  <a:tcPr/>
                </a:tc>
              </a:tr>
              <a:tr h="560867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Connaissance des</a:t>
                      </a:r>
                      <a:r>
                        <a:rPr lang="fr-FR" sz="1800" baseline="0" dirty="0" smtClean="0"/>
                        <a:t> publics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2h</a:t>
                      </a:r>
                      <a:endParaRPr lang="fr-FR" sz="1800" dirty="0"/>
                    </a:p>
                  </a:txBody>
                  <a:tcPr/>
                </a:tc>
              </a:tr>
              <a:tr h="560867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 Droit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1h</a:t>
                      </a:r>
                      <a:endParaRPr lang="fr-FR" sz="1800" dirty="0"/>
                    </a:p>
                  </a:txBody>
                  <a:tcPr/>
                </a:tc>
              </a:tr>
              <a:tr h="560867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Pratique</a:t>
                      </a:r>
                      <a:r>
                        <a:rPr lang="fr-FR" sz="1800" baseline="0" dirty="0" smtClean="0"/>
                        <a:t> professionnelle </a:t>
                      </a:r>
                      <a:r>
                        <a:rPr lang="fr-FR" sz="1800" baseline="0" dirty="0" smtClean="0"/>
                        <a:t>sous la forme de projets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3h</a:t>
                      </a:r>
                      <a:endParaRPr lang="fr-FR" sz="1800" dirty="0"/>
                    </a:p>
                  </a:txBody>
                  <a:tcPr/>
                </a:tc>
              </a:tr>
              <a:tr h="762779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Prévention</a:t>
                      </a:r>
                      <a:r>
                        <a:rPr lang="fr-FR" sz="1800" baseline="0" dirty="0" smtClean="0"/>
                        <a:t> santé environnement 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1h</a:t>
                      </a:r>
                      <a:endParaRPr lang="fr-FR" sz="1800" dirty="0"/>
                    </a:p>
                  </a:txBody>
                  <a:tcPr/>
                </a:tc>
              </a:tr>
              <a:tr h="762779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Gestion du patrimoine locatif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3h</a:t>
                      </a:r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398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463"/>
    </mc:Choice>
    <mc:Fallback>
      <p:transition spd="slow" advTm="1446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924791" y="156279"/>
            <a:ext cx="9418320" cy="1500154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Les cours </a:t>
            </a:r>
            <a:r>
              <a:rPr lang="fr-FR" smtClean="0"/>
              <a:t>d’enseignement </a:t>
            </a:r>
            <a:r>
              <a:rPr lang="fr-FR" smtClean="0"/>
              <a:t>généraux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685779"/>
              </p:ext>
            </p:extLst>
          </p:nvPr>
        </p:nvGraphicFramePr>
        <p:xfrm>
          <a:off x="914400" y="2420474"/>
          <a:ext cx="10784540" cy="4120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2270"/>
                <a:gridCol w="5392270"/>
              </a:tblGrid>
              <a:tr h="580144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Français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4h</a:t>
                      </a:r>
                      <a:endParaRPr lang="fr-FR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Histoire-Géo-</a:t>
                      </a:r>
                      <a:r>
                        <a:rPr lang="fr-FR" sz="1800" baseline="0" dirty="0" smtClean="0"/>
                        <a:t> </a:t>
                      </a:r>
                      <a:r>
                        <a:rPr lang="fr-FR" sz="1800" baseline="0" dirty="0" err="1" smtClean="0"/>
                        <a:t>Ed.Civique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1h30</a:t>
                      </a:r>
                      <a:endParaRPr lang="fr-FR" sz="1800" dirty="0"/>
                    </a:p>
                  </a:txBody>
                  <a:tcPr/>
                </a:tc>
              </a:tr>
              <a:tr h="580144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Mathématiques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3h</a:t>
                      </a:r>
                      <a:endParaRPr lang="fr-FR" sz="1800" dirty="0"/>
                    </a:p>
                  </a:txBody>
                  <a:tcPr/>
                </a:tc>
              </a:tr>
              <a:tr h="580144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Espagnol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2h</a:t>
                      </a:r>
                      <a:endParaRPr lang="fr-FR" sz="1800" dirty="0"/>
                    </a:p>
                  </a:txBody>
                  <a:tcPr/>
                </a:tc>
              </a:tr>
              <a:tr h="580144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Anglais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2h</a:t>
                      </a:r>
                      <a:endParaRPr lang="fr-FR" sz="1800" dirty="0"/>
                    </a:p>
                  </a:txBody>
                  <a:tcPr/>
                </a:tc>
              </a:tr>
              <a:tr h="580144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EPS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4h</a:t>
                      </a:r>
                      <a:endParaRPr lang="fr-FR" sz="1800" dirty="0"/>
                    </a:p>
                  </a:txBody>
                  <a:tcPr/>
                </a:tc>
              </a:tr>
              <a:tr h="580144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Art appliqués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1h</a:t>
                      </a:r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5500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861"/>
    </mc:Choice>
    <mc:Fallback>
      <p:transition spd="slow" advTm="1286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61873" y="758952"/>
            <a:ext cx="9418320" cy="5561166"/>
          </a:xfrm>
        </p:spPr>
        <p:txBody>
          <a:bodyPr>
            <a:noAutofit/>
          </a:bodyPr>
          <a:lstStyle/>
          <a:p>
            <a:r>
              <a:rPr lang="fr-FR" sz="6600" dirty="0" smtClean="0">
                <a:solidFill>
                  <a:schemeClr val="accent2">
                    <a:lumMod val="75000"/>
                  </a:schemeClr>
                </a:solidFill>
              </a:rPr>
              <a:t>Et les stages ?</a:t>
            </a:r>
            <a:r>
              <a:rPr lang="fr-FR" sz="5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r-FR" sz="5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sz="5400" dirty="0" smtClean="0"/>
              <a:t/>
            </a:r>
            <a:br>
              <a:rPr lang="fr-FR" sz="5400" dirty="0" smtClean="0"/>
            </a:br>
            <a:r>
              <a:rPr lang="fr-FR" sz="5400" dirty="0"/>
              <a:t/>
            </a:r>
            <a:br>
              <a:rPr lang="fr-FR" sz="5400" dirty="0"/>
            </a:br>
            <a:r>
              <a:rPr lang="fr-FR" sz="5400" dirty="0" smtClean="0"/>
              <a:t>	</a:t>
            </a:r>
            <a:r>
              <a:rPr lang="fr-FR" sz="5400" dirty="0" smtClean="0">
                <a:solidFill>
                  <a:schemeClr val="bg1"/>
                </a:solidFill>
              </a:rPr>
              <a:t>… ou plutôt des PFMP (Périodes de Formation en Milieu Professionnel</a:t>
            </a:r>
            <a:r>
              <a:rPr lang="fr-FR" sz="5400" dirty="0" smtClean="0">
                <a:solidFill>
                  <a:schemeClr val="bg1"/>
                </a:solidFill>
              </a:rPr>
              <a:t>)</a:t>
            </a:r>
            <a:endParaRPr lang="fr-FR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451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317"/>
    </mc:Choice>
    <mc:Fallback>
      <p:transition spd="slow" advTm="11317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889809"/>
              </p:ext>
            </p:extLst>
          </p:nvPr>
        </p:nvGraphicFramePr>
        <p:xfrm>
          <a:off x="927847" y="161364"/>
          <a:ext cx="10824882" cy="4619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2612"/>
                <a:gridCol w="5392270"/>
              </a:tblGrid>
              <a:tr h="753036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En 2</a:t>
                      </a:r>
                      <a:r>
                        <a:rPr lang="fr-FR" sz="1800" baseline="30000" dirty="0" smtClean="0"/>
                        <a:t>nd</a:t>
                      </a:r>
                      <a:r>
                        <a:rPr lang="fr-FR" sz="1800" dirty="0" smtClean="0"/>
                        <a:t> 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 x</a:t>
                      </a:r>
                      <a:r>
                        <a:rPr lang="fr-FR" sz="1800" baseline="0" dirty="0" smtClean="0"/>
                        <a:t> </a:t>
                      </a:r>
                      <a:r>
                        <a:rPr lang="fr-FR" sz="1800" dirty="0" smtClean="0"/>
                        <a:t>3 semaines</a:t>
                      </a:r>
                      <a:endParaRPr lang="fr-FR" sz="1800" dirty="0"/>
                    </a:p>
                  </a:txBody>
                  <a:tcPr/>
                </a:tc>
              </a:tr>
              <a:tr h="773206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</a:tr>
              <a:tr h="773206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En 1ére 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 x 3 semaines</a:t>
                      </a:r>
                      <a:endParaRPr lang="fr-FR" sz="1800" dirty="0"/>
                    </a:p>
                  </a:txBody>
                  <a:tcPr/>
                </a:tc>
              </a:tr>
              <a:tr h="773206">
                <a:tc>
                  <a:txBody>
                    <a:bodyPr/>
                    <a:lstStyle/>
                    <a:p>
                      <a:pPr algn="ctr"/>
                      <a:endParaRPr lang="fr-F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</a:tr>
              <a:tr h="773206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En </a:t>
                      </a:r>
                      <a:r>
                        <a:rPr lang="fr-FR" sz="1800" dirty="0" smtClean="0"/>
                        <a:t>terminale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 x 5 semaines</a:t>
                      </a:r>
                      <a:endParaRPr lang="fr-FR" sz="1800" dirty="0"/>
                    </a:p>
                  </a:txBody>
                  <a:tcPr/>
                </a:tc>
              </a:tr>
              <a:tr h="773206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2890802" y="5303642"/>
            <a:ext cx="9078916" cy="887507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    EN </a:t>
            </a:r>
            <a:r>
              <a:rPr lang="fr-FR" sz="3600" dirty="0" smtClean="0">
                <a:solidFill>
                  <a:schemeClr val="bg1"/>
                </a:solidFill>
              </a:rPr>
              <a:t>TOUT 22 </a:t>
            </a:r>
            <a:r>
              <a:rPr lang="fr-FR" sz="3600" dirty="0" err="1" smtClean="0">
                <a:solidFill>
                  <a:schemeClr val="bg1"/>
                </a:solidFill>
              </a:rPr>
              <a:t>SEMAINEs</a:t>
            </a:r>
            <a:r>
              <a:rPr lang="fr-FR" sz="3600" dirty="0" smtClean="0">
                <a:solidFill>
                  <a:schemeClr val="bg1"/>
                </a:solidFill>
              </a:rPr>
              <a:t> de PFMP</a:t>
            </a:r>
            <a:endParaRPr lang="fr-FR" sz="3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819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003"/>
    </mc:Choice>
    <mc:Fallback>
      <p:transition spd="slow" advTm="160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193</Words>
  <Application>Microsoft Office PowerPoint</Application>
  <PresentationFormat>Personnalisé</PresentationFormat>
  <Paragraphs>62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Angles</vt:lpstr>
      <vt:lpstr>Présentation PowerPoint</vt:lpstr>
      <vt:lpstr>    Présentation du bac pro SPVL </vt:lpstr>
      <vt:lpstr>Il s’effectue en 3 ans</vt:lpstr>
      <vt:lpstr>Ce bac SPVL permet d’aider,  d’accompagner, d’écouter, d’orienter, les personnes en difficulté. </vt:lpstr>
      <vt:lpstr>Parlons un peu des cours…</vt:lpstr>
      <vt:lpstr>Les cours d’enseignement professionnels</vt:lpstr>
      <vt:lpstr>Les cours d’enseignement généraux</vt:lpstr>
      <vt:lpstr>Et les stages ?    … ou plutôt des PFMP (Périodes de Formation en Milieu Professionnel)</vt:lpstr>
      <vt:lpstr>Présentation PowerPoint</vt:lpstr>
      <vt:lpstr>Nous préparons aussi  un diplôme intermédiaire qui s’intitule CAP APM (Agent de Prévention et de Médiation)</vt:lpstr>
      <vt:lpstr>Présentation PowerPoint</vt:lpstr>
      <vt:lpstr>Maintenant que vous savez tout sur le bac pro SPVL,  nous allons parler des débouchés. </vt:lpstr>
      <vt:lpstr>Après le baccalauréat professionnel SPVL il est recommandé d’envisa ger :  -une poursuite d’étude (BTS ESF, SP3S…) -concours (AMP…)</vt:lpstr>
      <vt:lpstr>DES QUESTIONS ???</vt:lpstr>
      <vt:lpstr>MERCI DE VOTRE ATTENTION  AU REVOIR 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bac professionnel SPVL</dc:title>
  <dc:creator>MARECHAL</dc:creator>
  <cp:lastModifiedBy>Professeur</cp:lastModifiedBy>
  <cp:revision>23</cp:revision>
  <dcterms:created xsi:type="dcterms:W3CDTF">2013-12-03T12:33:12Z</dcterms:created>
  <dcterms:modified xsi:type="dcterms:W3CDTF">2014-02-08T09:57:24Z</dcterms:modified>
</cp:coreProperties>
</file>