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93F805-61E2-4237-9BF8-F0BE40412AE5}" type="datetimeFigureOut">
              <a:rPr lang="fr-FR" smtClean="0"/>
              <a:t>03/09/2013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978E0E-659B-4D05-AB68-606180AA9C8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227687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/>
              <a:t/>
            </a:r>
            <a:br>
              <a:rPr lang="fr-FR" b="1" u="sng" dirty="0"/>
            </a:br>
            <a:r>
              <a:rPr lang="fr-FR" dirty="0"/>
              <a:t/>
            </a:r>
            <a:br>
              <a:rPr lang="fr-FR" dirty="0"/>
            </a:br>
            <a:r>
              <a:rPr lang="fr-FR" u="sng" dirty="0" smtClean="0">
                <a:solidFill>
                  <a:srgbClr val="C00000"/>
                </a:solidFill>
              </a:rPr>
              <a:t> LA PROTECTION DU CADRE </a:t>
            </a:r>
            <a:r>
              <a:rPr lang="fr-FR" u="sng" dirty="0" err="1" smtClean="0">
                <a:solidFill>
                  <a:srgbClr val="C00000"/>
                </a:solidFill>
              </a:rPr>
              <a:t>dE</a:t>
            </a:r>
            <a:r>
              <a:rPr lang="fr-FR" u="sng" dirty="0" smtClean="0">
                <a:solidFill>
                  <a:srgbClr val="C00000"/>
                </a:solidFill>
              </a:rPr>
              <a:t> VIE </a:t>
            </a:r>
            <a:br>
              <a:rPr lang="fr-FR" u="sng" dirty="0" smtClean="0">
                <a:solidFill>
                  <a:srgbClr val="C00000"/>
                </a:solidFill>
              </a:rPr>
            </a:br>
            <a:r>
              <a:rPr lang="fr-FR" u="sng" dirty="0" smtClean="0">
                <a:solidFill>
                  <a:srgbClr val="C00000"/>
                </a:solidFill>
              </a:rPr>
              <a:t/>
            </a:r>
            <a:br>
              <a:rPr lang="fr-FR" u="sng" dirty="0" smtClean="0">
                <a:solidFill>
                  <a:srgbClr val="C0000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/>
            </a:r>
            <a:br>
              <a:rPr lang="fr-FR" dirty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6000" y="1772816"/>
            <a:ext cx="6172200" cy="4602106"/>
          </a:xfrm>
        </p:spPr>
        <p:txBody>
          <a:bodyPr>
            <a:normAutofit/>
          </a:bodyPr>
          <a:lstStyle/>
          <a:p>
            <a:r>
              <a:rPr lang="fr-FR" sz="2400" u="sng" dirty="0" smtClean="0">
                <a:solidFill>
                  <a:srgbClr val="00B050"/>
                </a:solidFill>
              </a:rPr>
              <a:t>Objectif</a:t>
            </a:r>
            <a:r>
              <a:rPr lang="fr-FR" sz="2400" dirty="0" smtClean="0">
                <a:solidFill>
                  <a:srgbClr val="00B050"/>
                </a:solidFill>
              </a:rPr>
              <a:t> : L’élève doit être capable de définir les différentes détériorations du cadre de vie, d’évaluer leur coût économique et social ainsi que de mettre en place des actions de maintenance.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u="sng" dirty="0">
                <a:solidFill>
                  <a:srgbClr val="7030A0"/>
                </a:solidFill>
              </a:rPr>
              <a:t>Situation professionnelle</a:t>
            </a:r>
            <a:r>
              <a:rPr lang="fr-FR" dirty="0">
                <a:solidFill>
                  <a:srgbClr val="7030A0"/>
                </a:solidFill>
              </a:rPr>
              <a:t> : Titulaire du CAP APM, vous travaillez en tant qu’agent de prévention dans un lycée. </a:t>
            </a:r>
          </a:p>
          <a:p>
            <a:pPr>
              <a:buNone/>
            </a:pPr>
            <a:r>
              <a:rPr lang="fr-FR" dirty="0">
                <a:solidFill>
                  <a:srgbClr val="7030A0"/>
                </a:solidFill>
              </a:rPr>
              <a:t>Malgré des locaux entièrement rénovés, les élèves les détériorent. </a:t>
            </a:r>
          </a:p>
          <a:p>
            <a:pPr>
              <a:buNone/>
            </a:pPr>
            <a:r>
              <a:rPr lang="fr-FR" dirty="0">
                <a:solidFill>
                  <a:srgbClr val="7030A0"/>
                </a:solidFill>
              </a:rPr>
              <a:t>Le chef d’établissement vous demande, avec l’aide des CPE et des agents d’entretien, de trouver des solutions afin d’endiguer ce phénomène.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1/ Prendre connaissance des photos et </a:t>
            </a:r>
            <a:r>
              <a:rPr lang="fr-FR" dirty="0"/>
              <a:t>d</a:t>
            </a:r>
            <a:r>
              <a:rPr lang="fr-FR" dirty="0" smtClean="0"/>
              <a:t>es </a:t>
            </a:r>
            <a:r>
              <a:rPr lang="fr-FR" dirty="0"/>
              <a:t>faits rapportés ci-dessous puis,  indiquer, en justifiant votre réponse, s’il s’agit : </a:t>
            </a:r>
          </a:p>
          <a:p>
            <a:pPr lvl="0"/>
            <a:r>
              <a:rPr lang="fr-FR" dirty="0"/>
              <a:t>de pollution, </a:t>
            </a:r>
          </a:p>
          <a:p>
            <a:pPr lvl="0"/>
            <a:r>
              <a:rPr lang="fr-FR" dirty="0"/>
              <a:t>de dégradation, </a:t>
            </a:r>
          </a:p>
          <a:p>
            <a:pPr lvl="0"/>
            <a:r>
              <a:rPr lang="fr-FR" dirty="0"/>
              <a:t>de dysfonctionnement lié à l’usage ou à la malveillance </a:t>
            </a:r>
          </a:p>
          <a:p>
            <a:r>
              <a:rPr lang="fr-FR" dirty="0"/>
              <a:t>d’incivilités.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24625" t="29405" r="28125" b="22350"/>
          <a:stretch>
            <a:fillRect/>
          </a:stretch>
        </p:blipFill>
        <p:spPr bwMode="auto">
          <a:xfrm>
            <a:off x="225969" y="836712"/>
            <a:ext cx="865489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25210" t="30373" r="28505" b="21604"/>
          <a:stretch>
            <a:fillRect/>
          </a:stretch>
        </p:blipFill>
        <p:spPr bwMode="auto">
          <a:xfrm>
            <a:off x="241233" y="1484784"/>
            <a:ext cx="839407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2/ Rechercher la définition de « cadre de vie »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fr-FR" dirty="0"/>
              <a:t>3/ Par groupe de 3 ou 4 élèves, réaliser un questionnaire à destination des élèves du lycée afin de recueillir :  </a:t>
            </a:r>
          </a:p>
          <a:p>
            <a:pPr lvl="0" algn="just"/>
            <a:r>
              <a:rPr lang="fr-FR" dirty="0"/>
              <a:t>leur avis sur le cadre de vie qui leur est offert au lycée</a:t>
            </a:r>
          </a:p>
          <a:p>
            <a:pPr lvl="0" algn="just"/>
            <a:r>
              <a:rPr lang="fr-FR" dirty="0"/>
              <a:t>leur avis sur les raisons qui poussent certains élèves à commettre des actes de détérioration</a:t>
            </a:r>
          </a:p>
          <a:p>
            <a:pPr lvl="0" algn="just"/>
            <a:r>
              <a:rPr lang="fr-FR" dirty="0"/>
              <a:t>des idées d’actions qui pourraient être mises en place afin que les élèves respectent davantage leur établissement.</a:t>
            </a:r>
          </a:p>
          <a:p>
            <a:pPr algn="just">
              <a:buNone/>
            </a:pPr>
            <a:endParaRPr lang="fr-FR" dirty="0"/>
          </a:p>
          <a:p>
            <a:pPr algn="just">
              <a:buNone/>
            </a:pPr>
            <a:r>
              <a:rPr lang="fr-FR" dirty="0"/>
              <a:t>Le questionnaire devra comporter une dizaine de questions. Les 3 types de questions devront être représentés.  </a:t>
            </a:r>
          </a:p>
          <a:p>
            <a:pPr algn="just">
              <a:buNone/>
            </a:pPr>
            <a:r>
              <a:rPr lang="fr-FR" dirty="0"/>
              <a:t> </a:t>
            </a:r>
          </a:p>
          <a:p>
            <a:pPr algn="just">
              <a:buNone/>
            </a:pPr>
            <a:r>
              <a:rPr lang="fr-FR" dirty="0"/>
              <a:t>Le questionnaire sera présenté au Chef d’Etablissement pour validation.</a:t>
            </a:r>
          </a:p>
          <a:p>
            <a:pPr algn="just">
              <a:buNone/>
            </a:pPr>
            <a:r>
              <a:rPr lang="fr-FR" dirty="0"/>
              <a:t>Les résultats vous permettront de mettre en place des actions ponctuelles au sein du lycée.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54</Words>
  <Application>Microsoft Office PowerPoint</Application>
  <PresentationFormat>Affichage à l'écran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Oriel</vt:lpstr>
      <vt:lpstr>    LA PROTECTION DU CADRE dE VIE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LA PROTECTION DU CADRE DE VIE     Objectif : L’élève doit être capable de définir les différentes détériorations du cadre de vie, d’évaluer leur coût économique et social ainsi que de mettre en place des actions de maintenance. </dc:title>
  <dc:creator>Hélène</dc:creator>
  <cp:lastModifiedBy>HENAUX</cp:lastModifiedBy>
  <cp:revision>3</cp:revision>
  <dcterms:created xsi:type="dcterms:W3CDTF">2013-01-13T18:48:02Z</dcterms:created>
  <dcterms:modified xsi:type="dcterms:W3CDTF">2013-09-03T16:51:07Z</dcterms:modified>
</cp:coreProperties>
</file>