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7" r:id="rId9"/>
    <p:sldId id="260" r:id="rId10"/>
    <p:sldId id="268" r:id="rId11"/>
    <p:sldId id="269" r:id="rId12"/>
    <p:sldId id="271" r:id="rId13"/>
    <p:sldId id="273" r:id="rId14"/>
    <p:sldId id="274" r:id="rId15"/>
    <p:sldId id="275" r:id="rId16"/>
    <p:sldId id="277" r:id="rId17"/>
  </p:sldIdLst>
  <p:sldSz cx="9144000" cy="6858000" type="screen4x3"/>
  <p:notesSz cx="6858000" cy="93154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4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8" d="100"/>
          <a:sy n="58" d="100"/>
        </p:scale>
        <p:origin x="-132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625A3-875F-4D76-8942-EE2D3216C07C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4FD66-0DD3-4EAF-896D-914840F8D8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625A3-875F-4D76-8942-EE2D3216C07C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4FD66-0DD3-4EAF-896D-914840F8D8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625A3-875F-4D76-8942-EE2D3216C07C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4FD66-0DD3-4EAF-896D-914840F8D8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625A3-875F-4D76-8942-EE2D3216C07C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4FD66-0DD3-4EAF-896D-914840F8D8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625A3-875F-4D76-8942-EE2D3216C07C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4FD66-0DD3-4EAF-896D-914840F8D8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625A3-875F-4D76-8942-EE2D3216C07C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4FD66-0DD3-4EAF-896D-914840F8D8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625A3-875F-4D76-8942-EE2D3216C07C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4FD66-0DD3-4EAF-896D-914840F8D8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625A3-875F-4D76-8942-EE2D3216C07C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4FD66-0DD3-4EAF-896D-914840F8D8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625A3-875F-4D76-8942-EE2D3216C07C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4FD66-0DD3-4EAF-896D-914840F8D8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625A3-875F-4D76-8942-EE2D3216C07C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4FD66-0DD3-4EAF-896D-914840F8D89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A625A3-875F-4D76-8942-EE2D3216C07C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AB4FD66-0DD3-4EAF-896D-914840F8D8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A625A3-875F-4D76-8942-EE2D3216C07C}" type="datetimeFigureOut">
              <a:rPr lang="fr-FR" smtClean="0"/>
              <a:pPr/>
              <a:t>28/09/2014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AB4FD66-0DD3-4EAF-896D-914840F8D89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7624" y="980728"/>
            <a:ext cx="7704856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8D4355"/>
                </a:solidFill>
                <a:latin typeface="Comic Sans MS" pitchFamily="66" charset="0"/>
              </a:rPr>
              <a:t>Carnet de bord </a:t>
            </a:r>
            <a:r>
              <a:rPr lang="fr-FR" b="1" dirty="0" smtClean="0">
                <a:solidFill>
                  <a:srgbClr val="8D4355"/>
                </a:solidFill>
                <a:latin typeface="Comic Sans MS" pitchFamily="66" charset="0"/>
              </a:rPr>
              <a:t>pour faciliter </a:t>
            </a:r>
            <a:r>
              <a:rPr lang="fr-FR" b="1" dirty="0" smtClean="0">
                <a:solidFill>
                  <a:srgbClr val="8D4355"/>
                </a:solidFill>
                <a:latin typeface="Comic Sans MS" pitchFamily="66" charset="0"/>
              </a:rPr>
              <a:t>la mise en place d’un projet en SPVL</a:t>
            </a:r>
            <a:endParaRPr lang="fr-FR" b="1" dirty="0">
              <a:solidFill>
                <a:srgbClr val="8D4355"/>
              </a:solidFill>
              <a:latin typeface="Comic Sans MS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4149080"/>
            <a:ext cx="4896544" cy="1872208"/>
          </a:xfrm>
        </p:spPr>
        <p:txBody>
          <a:bodyPr>
            <a:normAutofit/>
          </a:bodyPr>
          <a:lstStyle/>
          <a:p>
            <a:pPr lvl="0" algn="just"/>
            <a:r>
              <a:rPr lang="fr-FR" u="sng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Objectif: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Préparer et mettre en œuvre un projet en respectant la méthodologie.</a:t>
            </a:r>
            <a:endParaRPr lang="fr-FR" dirty="0"/>
          </a:p>
        </p:txBody>
      </p:sp>
      <p:pic>
        <p:nvPicPr>
          <p:cNvPr id="1026" name="Picture 2" descr="Lycée Edouard G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207"/>
            <a:ext cx="140364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sphers.com/images/design/developpement/proj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33055"/>
            <a:ext cx="3384376" cy="26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7724" y="274638"/>
            <a:ext cx="7335964" cy="1143000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rgbClr val="FF0000"/>
                </a:solidFill>
              </a:rPr>
              <a:t>Etape 6</a:t>
            </a:r>
            <a:r>
              <a:rPr lang="fr-FR" dirty="0" smtClean="0">
                <a:solidFill>
                  <a:srgbClr val="FF0000"/>
                </a:solidFill>
              </a:rPr>
              <a:t>: Identification des actions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484784"/>
            <a:ext cx="7818072" cy="1080120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fr-FR" dirty="0" smtClean="0"/>
              <a:t>Il faut rechercher les </a:t>
            </a:r>
            <a:r>
              <a:rPr lang="fr-FR" dirty="0" smtClean="0"/>
              <a:t>actions qu’il est possible de mettre </a:t>
            </a:r>
            <a:r>
              <a:rPr lang="fr-FR" dirty="0" smtClean="0"/>
              <a:t>en place pour répondre aux objectifs </a:t>
            </a:r>
            <a:r>
              <a:rPr lang="fr-FR" dirty="0" smtClean="0"/>
              <a:t>que nous nous sommes </a:t>
            </a:r>
            <a:r>
              <a:rPr lang="fr-FR" dirty="0" smtClean="0"/>
              <a:t>fixés</a:t>
            </a:r>
            <a:r>
              <a:rPr lang="fr-FR" dirty="0" smtClean="0"/>
              <a:t>.</a:t>
            </a:r>
            <a:endParaRPr lang="fr-FR" dirty="0" smtClean="0"/>
          </a:p>
          <a:p>
            <a:pPr marL="82296" indent="0" algn="ctr">
              <a:buNone/>
            </a:pPr>
            <a:r>
              <a:rPr lang="fr-FR" dirty="0" smtClean="0"/>
              <a:t>----</a:t>
            </a:r>
            <a:endParaRPr lang="fr-FR" dirty="0"/>
          </a:p>
          <a:p>
            <a:pPr marL="82296" indent="0">
              <a:buNone/>
            </a:pPr>
            <a:r>
              <a:rPr lang="fr-FR" u="sng" dirty="0" smtClean="0">
                <a:solidFill>
                  <a:srgbClr val="0070C0"/>
                </a:solidFill>
              </a:rPr>
              <a:t>Par exemples:</a:t>
            </a:r>
          </a:p>
          <a:p>
            <a:pPr marL="82296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087884"/>
              </p:ext>
            </p:extLst>
          </p:nvPr>
        </p:nvGraphicFramePr>
        <p:xfrm>
          <a:off x="798862" y="2492896"/>
          <a:ext cx="8309642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565226"/>
              </a:tblGrid>
              <a:tr h="316210"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Objectifs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/>
                        <a:t>actions</a:t>
                      </a:r>
                      <a:endParaRPr lang="fr-FR" b="0" dirty="0"/>
                    </a:p>
                  </a:txBody>
                  <a:tcPr/>
                </a:tc>
              </a:tr>
              <a:tr h="3118787">
                <a:tc>
                  <a:txBody>
                    <a:bodyPr/>
                    <a:lstStyle/>
                    <a:p>
                      <a:pPr marL="742950" lvl="1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fr-FR" sz="1400" b="0" dirty="0" smtClean="0"/>
                        <a:t>Développer</a:t>
                      </a:r>
                      <a:r>
                        <a:rPr lang="fr-FR" sz="1400" b="0" baseline="0" dirty="0" smtClean="0"/>
                        <a:t> le réseau de bus </a:t>
                      </a:r>
                    </a:p>
                    <a:p>
                      <a:pPr marL="457200" lvl="1" indent="0" algn="just">
                        <a:buFont typeface="Wingdings" panose="05000000000000000000" pitchFamily="2" charset="2"/>
                        <a:buNone/>
                      </a:pPr>
                      <a:endParaRPr lang="fr-FR" sz="1400" b="0" baseline="0" dirty="0" smtClean="0"/>
                    </a:p>
                    <a:p>
                      <a:pPr marL="457200" lvl="1" indent="0" algn="just">
                        <a:buFont typeface="Wingdings" panose="05000000000000000000" pitchFamily="2" charset="2"/>
                        <a:buNone/>
                      </a:pPr>
                      <a:endParaRPr lang="fr-FR" sz="1400" b="0" baseline="0" dirty="0" smtClean="0"/>
                    </a:p>
                    <a:p>
                      <a:pPr marL="742950" marR="0" lvl="1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fr-FR" sz="1400" b="0" baseline="0" dirty="0" smtClean="0"/>
                        <a:t>Diminuer les nuisances visuelles causées par les ordures ménagères </a:t>
                      </a:r>
                    </a:p>
                    <a:p>
                      <a:pPr marL="742950" lvl="1" indent="-285750" algn="just">
                        <a:buFont typeface="Wingdings" panose="05000000000000000000" pitchFamily="2" charset="2"/>
                        <a:buChar char="§"/>
                      </a:pPr>
                      <a:endParaRPr lang="fr-FR" sz="1400" b="0" baseline="0" dirty="0" smtClean="0"/>
                    </a:p>
                    <a:p>
                      <a:pPr marL="457200" lvl="1" indent="0" algn="just">
                        <a:buFont typeface="Wingdings" panose="05000000000000000000" pitchFamily="2" charset="2"/>
                        <a:buNone/>
                      </a:pPr>
                      <a:endParaRPr lang="fr-FR" sz="1400" b="0" baseline="0" dirty="0" smtClean="0"/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 smtClean="0"/>
                        <a:t>Apporter une aide alimentaire aux familles les plus démunies 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endParaRPr lang="fr-FR" sz="1400" b="0" dirty="0" smtClean="0"/>
                    </a:p>
                    <a:p>
                      <a:pPr marL="457200" lvl="1" indent="0" algn="just">
                        <a:buFont typeface="Arial" panose="020B0604020202020204" pitchFamily="34" charset="0"/>
                        <a:buNone/>
                      </a:pPr>
                      <a:endParaRPr lang="fr-FR" sz="1400" b="0" dirty="0" smtClean="0"/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 smtClean="0"/>
                        <a:t>Créer du lien social entre les habitants </a:t>
                      </a:r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endParaRPr lang="fr-FR" sz="1400" b="0" dirty="0" smtClean="0"/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endParaRPr lang="fr-FR" sz="1400" b="0" dirty="0" smtClean="0"/>
                    </a:p>
                    <a:p>
                      <a:pPr marL="457200" lvl="1" indent="0" algn="just">
                        <a:buFont typeface="Arial" panose="020B0604020202020204" pitchFamily="34" charset="0"/>
                        <a:buNone/>
                      </a:pPr>
                      <a:endParaRPr lang="fr-FR" sz="1400" b="0" dirty="0" smtClean="0"/>
                    </a:p>
                    <a:p>
                      <a:pPr marL="742950" lvl="1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 smtClean="0"/>
                        <a:t>Faciliter</a:t>
                      </a:r>
                      <a:r>
                        <a:rPr lang="fr-FR" sz="1400" b="0" baseline="0" dirty="0" smtClean="0"/>
                        <a:t> les démarches administratives des usagers</a:t>
                      </a:r>
                      <a:endParaRPr lang="fr-FR" sz="1400" b="0" dirty="0" smtClean="0"/>
                    </a:p>
                    <a:p>
                      <a:pPr marL="742950" lvl="1" indent="-285750" algn="l">
                        <a:buFont typeface="Arial" panose="020B0604020202020204" pitchFamily="34" charset="0"/>
                        <a:buChar char="•"/>
                      </a:pP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 smtClean="0"/>
                        <a:t>Augmenter la fréquence</a:t>
                      </a:r>
                      <a:r>
                        <a:rPr lang="fr-FR" sz="1400" b="0" baseline="0" dirty="0" smtClean="0"/>
                        <a:t> de bus entre le quartier « alpha » et le centre-ville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fr-FR" sz="1400" b="0" baseline="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baseline="0" dirty="0" smtClean="0"/>
                        <a:t>Installation de containers-poubelles pour le tri des ordures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fr-FR" sz="1400" b="0" baseline="0" dirty="0" smtClean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fr-FR" sz="1400" b="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 smtClean="0"/>
                        <a:t>Mise en place d’une épicerie sociale (gérée par la coopérative des habitants du quartier);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fr-FR" sz="1400" b="0" dirty="0" smtClean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fr-FR" sz="1400" b="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 smtClean="0"/>
                        <a:t>Organiser une fête de quartier</a:t>
                      </a: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fr-FR" sz="1400" b="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fr-FR" sz="1400" b="0" dirty="0" smtClean="0"/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endParaRPr lang="fr-FR" sz="1400" b="0" dirty="0" smtClean="0"/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fr-FR" sz="1400" b="0" dirty="0" smtClean="0"/>
                        <a:t>Mise en place d’une permanence sociale pour éviter que les usagers aient à se déplacer dans le centre ville</a:t>
                      </a:r>
                      <a:endParaRPr lang="fr-FR" sz="1400" b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94" name="Picture 2" descr="http://t0.gstatic.com/images?q=tbn:ANd9GcRwC2Ne-lt_9go6jt9kkusyrNNTGnsGrIa2hu4Ih-sGeVB1fnbY4lq_eXRe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597723" cy="11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7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14016" cy="1143000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rgbClr val="FF0000"/>
                </a:solidFill>
              </a:rPr>
              <a:t>Etape 7</a:t>
            </a:r>
            <a:r>
              <a:rPr lang="fr-FR" dirty="0" smtClean="0">
                <a:solidFill>
                  <a:srgbClr val="FF0000"/>
                </a:solidFill>
              </a:rPr>
              <a:t>: Les critères d’évaluation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>
            <a:normAutofit fontScale="70000" lnSpcReduction="20000"/>
          </a:bodyPr>
          <a:lstStyle/>
          <a:p>
            <a:pPr marL="82296" indent="0" algn="just">
              <a:buNone/>
            </a:pPr>
            <a:r>
              <a:rPr lang="fr-FR" dirty="0" smtClean="0"/>
              <a:t>L’évaluation mes permettra de mesurer l’impact </a:t>
            </a:r>
            <a:r>
              <a:rPr lang="fr-FR" dirty="0"/>
              <a:t>de </a:t>
            </a:r>
            <a:r>
              <a:rPr lang="fr-FR" dirty="0" smtClean="0"/>
              <a:t>mes actions, leur efficacité, la manière </a:t>
            </a:r>
            <a:r>
              <a:rPr lang="fr-FR" dirty="0"/>
              <a:t>dont </a:t>
            </a:r>
            <a:r>
              <a:rPr lang="fr-FR" dirty="0" smtClean="0"/>
              <a:t>elles ont été conduites,  afin </a:t>
            </a:r>
            <a:r>
              <a:rPr lang="fr-FR" dirty="0"/>
              <a:t>d’en </a:t>
            </a:r>
            <a:r>
              <a:rPr lang="fr-FR" dirty="0" smtClean="0"/>
              <a:t>assurer </a:t>
            </a:r>
            <a:r>
              <a:rPr lang="fr-FR" dirty="0"/>
              <a:t>le suivi ou </a:t>
            </a:r>
            <a:r>
              <a:rPr lang="fr-FR" dirty="0" smtClean="0"/>
              <a:t>de les recadrer.</a:t>
            </a:r>
          </a:p>
          <a:p>
            <a:pPr marL="82296" indent="0" algn="just">
              <a:buNone/>
            </a:pPr>
            <a:endParaRPr lang="fr-FR" dirty="0"/>
          </a:p>
          <a:p>
            <a:pPr marL="82296" indent="0" algn="just">
              <a:buNone/>
            </a:pPr>
            <a:r>
              <a:rPr lang="fr-FR" dirty="0" smtClean="0"/>
              <a:t>Pour cela, à partir des objectifs que je me suis fixés au départ,  je vais définir quelques indicateurs quantitatifs et quantitatifs que je désire atteindre.</a:t>
            </a:r>
          </a:p>
          <a:p>
            <a:pPr marL="82296" lvl="1" indent="0" algn="ctr">
              <a:spcBef>
                <a:spcPts val="600"/>
              </a:spcBef>
              <a:buSzPct val="80000"/>
              <a:buNone/>
            </a:pPr>
            <a:r>
              <a:rPr lang="fr-FR" dirty="0" smtClean="0"/>
              <a:t>----</a:t>
            </a:r>
          </a:p>
          <a:p>
            <a:pPr marL="82296" lvl="1" indent="0" algn="just">
              <a:spcBef>
                <a:spcPts val="600"/>
              </a:spcBef>
              <a:buSzPct val="80000"/>
              <a:buNone/>
            </a:pPr>
            <a:r>
              <a:rPr lang="fr-FR" dirty="0" smtClean="0">
                <a:solidFill>
                  <a:srgbClr val="0070C0"/>
                </a:solidFill>
              </a:rPr>
              <a:t>Par </a:t>
            </a:r>
            <a:r>
              <a:rPr lang="fr-FR" sz="2600" dirty="0" smtClean="0">
                <a:solidFill>
                  <a:srgbClr val="0070C0"/>
                </a:solidFill>
              </a:rPr>
              <a:t>exemples, </a:t>
            </a:r>
            <a:r>
              <a:rPr lang="fr-FR" sz="2600" dirty="0">
                <a:solidFill>
                  <a:srgbClr val="0070C0"/>
                </a:solidFill>
              </a:rPr>
              <a:t>à partir de l’objectif « </a:t>
            </a:r>
            <a:r>
              <a:rPr lang="fr-FR" sz="2600" i="1" dirty="0">
                <a:solidFill>
                  <a:srgbClr val="0070C0"/>
                </a:solidFill>
              </a:rPr>
              <a:t>Créer du lien social entre les habitants », </a:t>
            </a:r>
            <a:r>
              <a:rPr lang="fr-FR" sz="2600" dirty="0">
                <a:solidFill>
                  <a:srgbClr val="0070C0"/>
                </a:solidFill>
              </a:rPr>
              <a:t>voici quelques critères d’évaluation: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fr-FR" sz="2600" u="sng" dirty="0" smtClean="0">
                <a:solidFill>
                  <a:srgbClr val="0070C0"/>
                </a:solidFill>
              </a:rPr>
              <a:t>Quantitatifs</a:t>
            </a:r>
            <a:r>
              <a:rPr lang="fr-FR" sz="2600" dirty="0" smtClean="0">
                <a:solidFill>
                  <a:srgbClr val="0070C0"/>
                </a:solidFill>
              </a:rPr>
              <a:t>:  </a:t>
            </a:r>
            <a:r>
              <a:rPr lang="fr-FR" sz="2600" dirty="0">
                <a:solidFill>
                  <a:srgbClr val="0070C0"/>
                </a:solidFill>
              </a:rPr>
              <a:t>nombre de participants, évolution de la fréquentation dans le temps…</a:t>
            </a:r>
          </a:p>
          <a:p>
            <a:pPr marL="365760" lvl="1" indent="-283464" algn="just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fr-FR" sz="2600" u="sng" dirty="0" smtClean="0">
                <a:solidFill>
                  <a:srgbClr val="0070C0"/>
                </a:solidFill>
              </a:rPr>
              <a:t>Qualitatifs:</a:t>
            </a:r>
            <a:r>
              <a:rPr lang="fr-FR" sz="2600" dirty="0" smtClean="0">
                <a:solidFill>
                  <a:srgbClr val="0070C0"/>
                </a:solidFill>
              </a:rPr>
              <a:t> </a:t>
            </a:r>
            <a:r>
              <a:rPr lang="fr-FR" sz="2600" dirty="0">
                <a:solidFill>
                  <a:srgbClr val="0070C0"/>
                </a:solidFill>
              </a:rPr>
              <a:t>satisfaction des usagers,  les thèmes abords, les projets envisagés…</a:t>
            </a:r>
          </a:p>
          <a:p>
            <a:pPr marL="82296" indent="0" algn="just">
              <a:buNone/>
            </a:pPr>
            <a:endParaRPr lang="fr-FR" sz="2600" dirty="0"/>
          </a:p>
        </p:txBody>
      </p:sp>
      <p:pic>
        <p:nvPicPr>
          <p:cNvPr id="9218" name="Picture 2" descr="http://www.faerieweb.com/wp-content/uploads/2013/01/besoins-site-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88" y="0"/>
            <a:ext cx="1714795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9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3030" y="274638"/>
            <a:ext cx="7360658" cy="1143000"/>
          </a:xfrm>
        </p:spPr>
        <p:txBody>
          <a:bodyPr>
            <a:normAutofit/>
          </a:bodyPr>
          <a:lstStyle/>
          <a:p>
            <a:r>
              <a:rPr lang="fr-FR" u="sng" dirty="0" smtClean="0">
                <a:solidFill>
                  <a:srgbClr val="FF0000"/>
                </a:solidFill>
              </a:rPr>
              <a:t>Etape 8</a:t>
            </a:r>
            <a:r>
              <a:rPr lang="fr-FR" dirty="0" smtClean="0">
                <a:solidFill>
                  <a:srgbClr val="FF0000"/>
                </a:solidFill>
              </a:rPr>
              <a:t>: Trouver des partenaires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132856"/>
            <a:ext cx="7498080" cy="4115544"/>
          </a:xfrm>
        </p:spPr>
        <p:txBody>
          <a:bodyPr>
            <a:normAutofit fontScale="47500" lnSpcReduction="20000"/>
          </a:bodyPr>
          <a:lstStyle/>
          <a:p>
            <a:pPr marL="82296" indent="0" algn="just">
              <a:buNone/>
            </a:pPr>
            <a:r>
              <a:rPr lang="fr-FR" dirty="0" smtClean="0"/>
              <a:t>Il s’agit là, de trouver et de mobiliser à mes côtés, d’autres personnes ou des structures qui vont s’impliquer pour que le projet réussisse. </a:t>
            </a:r>
          </a:p>
          <a:p>
            <a:pPr algn="just"/>
            <a:endParaRPr lang="fr-FR" dirty="0"/>
          </a:p>
          <a:p>
            <a:pPr marL="82296" indent="0" algn="just">
              <a:buNone/>
            </a:pPr>
            <a:r>
              <a:rPr lang="fr-FR" u="sng" dirty="0" smtClean="0"/>
              <a:t>Je rencontre les partenaires pour</a:t>
            </a:r>
            <a:r>
              <a:rPr lang="fr-FR" dirty="0" smtClean="0"/>
              <a:t>:</a:t>
            </a:r>
          </a:p>
          <a:p>
            <a:pPr marL="82296" indent="0" algn="just">
              <a:buNone/>
            </a:pPr>
            <a:r>
              <a:rPr lang="fr-FR" dirty="0" smtClean="0"/>
              <a:t>- leur présenter les objectifs du projet; </a:t>
            </a:r>
          </a:p>
          <a:p>
            <a:pPr marL="82296" indent="0" algn="just">
              <a:buNone/>
            </a:pPr>
            <a:r>
              <a:rPr lang="fr-FR" dirty="0" smtClean="0"/>
              <a:t>-définir ce sur quoi chacun s’engage sur le plan matériel, financier, humain…</a:t>
            </a:r>
          </a:p>
          <a:p>
            <a:pPr algn="just">
              <a:buFontTx/>
              <a:buChar char="-"/>
            </a:pPr>
            <a:r>
              <a:rPr lang="fr-FR" dirty="0" smtClean="0"/>
              <a:t>formaliser ce partenariat par un compte-rendu, une convention ou un courrier.</a:t>
            </a:r>
          </a:p>
          <a:p>
            <a:pPr marL="82296" indent="0" algn="ctr">
              <a:buNone/>
            </a:pPr>
            <a:r>
              <a:rPr lang="fr-FR" dirty="0" smtClean="0"/>
              <a:t>----</a:t>
            </a:r>
          </a:p>
          <a:p>
            <a:pPr marL="82296" indent="0">
              <a:buNone/>
            </a:pPr>
            <a:endParaRPr lang="fr-FR" dirty="0" smtClean="0"/>
          </a:p>
          <a:p>
            <a:pPr marL="82296" indent="0">
              <a:buNone/>
            </a:pPr>
            <a:r>
              <a:rPr lang="fr-FR" dirty="0" smtClean="0"/>
              <a:t>Par exemple, pour </a:t>
            </a:r>
            <a:r>
              <a:rPr lang="fr-FR" dirty="0"/>
              <a:t>l’organisation de la fête de </a:t>
            </a:r>
            <a:r>
              <a:rPr lang="fr-FR" dirty="0" smtClean="0"/>
              <a:t>quartier, j’ai plusieurs partenaires:</a:t>
            </a:r>
            <a:endParaRPr lang="fr-FR" dirty="0"/>
          </a:p>
          <a:p>
            <a:r>
              <a:rPr lang="fr-FR" dirty="0" smtClean="0"/>
              <a:t>les </a:t>
            </a:r>
            <a:r>
              <a:rPr lang="fr-FR" dirty="0"/>
              <a:t>services techniques de la ville </a:t>
            </a:r>
            <a:r>
              <a:rPr lang="fr-FR" dirty="0" smtClean="0"/>
              <a:t>qui me prêtent </a:t>
            </a:r>
            <a:r>
              <a:rPr lang="fr-FR" dirty="0"/>
              <a:t>les barnums et la </a:t>
            </a:r>
            <a:r>
              <a:rPr lang="fr-FR" dirty="0" smtClean="0"/>
              <a:t>sono,</a:t>
            </a:r>
            <a:endParaRPr lang="fr-FR" dirty="0"/>
          </a:p>
          <a:p>
            <a:r>
              <a:rPr lang="fr-FR" dirty="0" smtClean="0"/>
              <a:t>l’association </a:t>
            </a:r>
            <a:r>
              <a:rPr lang="fr-FR" dirty="0"/>
              <a:t>du </a:t>
            </a:r>
            <a:r>
              <a:rPr lang="fr-FR" dirty="0" smtClean="0"/>
              <a:t>quartier qui préparera les repas,</a:t>
            </a:r>
            <a:endParaRPr lang="fr-FR" dirty="0"/>
          </a:p>
          <a:p>
            <a:r>
              <a:rPr lang="fr-FR" dirty="0" smtClean="0"/>
              <a:t>Les commerçants du quartier qui organiseront une tombola, </a:t>
            </a:r>
            <a:endParaRPr lang="fr-FR" dirty="0"/>
          </a:p>
          <a:p>
            <a:r>
              <a:rPr lang="fr-FR" dirty="0" smtClean="0"/>
              <a:t>La ville qui grâce à sa subvention provenant du Fond </a:t>
            </a:r>
            <a:r>
              <a:rPr lang="fr-FR" dirty="0"/>
              <a:t>de Participation des Habitants (</a:t>
            </a:r>
            <a:r>
              <a:rPr lang="fr-FR" dirty="0" smtClean="0"/>
              <a:t>FPH) financera le </a:t>
            </a:r>
            <a:r>
              <a:rPr lang="fr-FR" dirty="0"/>
              <a:t>groupe de chanteurs qui se </a:t>
            </a:r>
            <a:r>
              <a:rPr lang="fr-FR" dirty="0" smtClean="0"/>
              <a:t>produira.</a:t>
            </a:r>
            <a:endParaRPr lang="fr-FR" dirty="0"/>
          </a:p>
        </p:txBody>
      </p:sp>
      <p:sp>
        <p:nvSpPr>
          <p:cNvPr id="5" name="AutoShape 2" descr="data:image/jpeg;base64,/9j/4AAQSkZJRgABAQAAAQABAAD/2wCEAAkGBxMQERQUEhQWFhUXGBUaGRUYGBcaGxgYIBgcFxsfGBcdHyggGR4lHBcXIjIjJSkwLi8uGB8zODMsNygtLiwBCgoKDg0OGxAQGywmICQwNC8tNCwvLCwsLC80MCwvMC8sLCwsLCw0Lyw0LCwsNSwvLCw0LDQsLCwsLDQsLCwsLP/AABEIAIgAyAMBEQACEQEDEQH/xAAbAAEAAwEBAQEAAAAAAAAAAAAABAUGBwMCAf/EADwQAAEDAgQEAwYEBAUFAAAAAAEAAgMEEQUSITEGQVFhE3GBIjKRobHBByNS0RRCYuEWgqLC8RUkMzRy/8QAGgEBAAIDAQAAAAAAAAAAAAAAAAQFAgMGAf/EADIRAAICAgEDAQUIAQUBAAAAAAABAgMEERIFITFBEyJRYXEUIzKBkaGx8PEzUsHR4TT/2gAMAwEAAhEDEQA/AO4oAgCAIAgCAIAgCAIAgCAIAgCAIAgCAIAgCAIAgCAIAgCAIAgCAIAgI9PWMkJDTchaKsmq2TjB715M5Vyits8KDExK5zQLW797ei0YufDIslCK/CZ2UuCTfqe9PWMkJDTchb6smq2TjB7a8mEq5RW2SFvMAgCAIAgCAIAgCAIAgCAIAgCAIAgCAIAgCAoKrFZIZyHi7bXA5W5EaabLn8nqV2LlONi3FrsTYURsr3HyUjKwte5zNL32uNCbqgWZOF07Ku3ImezTioy9D4p6ssJLTYnusKcq2mTlB935MpVqS00S8KxEQ5zYEkadv3Uzp3UFi821ts1X0+00X+BVEkjC5+xPsnmevouj6XdddV7S318fQg5EYRlqJZqzI4QBAEAQBAEAQBAEAQBAEAQBAEAQBAEBU8Q07nMztdbwwTY8/XkdNPNVfVaJ2Vc4y1w2/qSMaaUtNeTJz1DpHXcblcjbbO+fKb2y0jBRWkWGGYE6cZnHKzl1Pl+6tMHpMr4829R/dmm7KVb0u7LKThWO3svcD3sR8LBWM+hV692b389P/ojrOlvukUNbRPhdld6HkR2XP5WHOifGX+SbCyNi2j0oHvkLYQ6wcTvttfb0WzEdtzjjRlpMwsUY7m0baBmVobe9gBfqu2rjxio73oqJPb2eizPAgCAIAgCAICDi+JtpmB7wTchoA62J9NitV10ao8pHjejyqMaYymFRYlpy2bpe5Nreh+i8nfGNXtPQb7bJOGVonjbI0EA30PY2+yzrsVkVJeoT2SlmehAEAQBAEAQBAZTiLDjHmlzghzvdIF9ehXNdVwXDlep+fTX/ACWGNdy1DRUYfHmPqAqWiHKWiZJ6R0BjQAANhou+jFRSSKRvb2fS9PCp4jhDoweYI+aqesVqVKl6pkrEk1PRjRo+wNtbX9VykIt2JJ67lk/Bt8Hw4wB135s1joLALssDD+zRa5b3+RU3W+0fjRYqeaQgCAzfHOKTUsDXwkAZrOOlxfbflcfRRsqydcOUSw6bj1X3cLPh2M9j/GolpYxEXMlOUvsbWNtQCDc+1b0Cj3ZalD3fJYYnSpQvftVuPf8AMvKDiqGKihfLLneWNzAWLs1vauOVupUiN8Y1pyZXzwbJ3yhCOlt/oW1fK+elz0rxd7Q5rurTroeRIWyzlKv3H39CBOMotxflHPsR4mkfAI5CCAQcxHtG2o1VTPItsh7N/qaXJ60VxqZzGD4E/hDUOyuy+YG3qsfs9rjrb1+ejzTJ0HED5IGwtf7F/L0J6XN0d1vFVb18z3b8HTcNiMcTGPfncG6u6/25K7gnGKTezYiUsj0IAgCAIAgCAzGOYIfzZTKLauDSN+ds1/gufz+mt87nP561+29k6jI8Q0UOGTAPsef15KgqemTpLsbyhqg9o/UNwuzw8uN0F/u9SotrcH8iSphqKLHq1uW1/ZbqT1PIBc71TLjP3I+F5+pPxqmu7MrQQ+NK1uYNzE+0eXP+ypsan21yg3rfqS7JcIt6NJw3UxMlkhEud+/u5QbaG2upC7HD6bZiVtye039Cmsy4XT4ryiJhfFDjVSRzuY1gzhp5XDrb87i/wVtZj6rUokGvK3a4S8I98C4hkqaqSOzfDaHEHW4AIDfO91jbQoVqXqZU5DsscfRFjiWSsimgimAdsSNba8xzBtY27qJbVJw142T8a+MLVLzr0ORYtUTMJpnOL/DeWNAJIvfL7IO1yqaSnv2be9HX1ex4faIx1tbNJS/hnM6MOfUNZIRfII8zR2LswJ87fFS1hdvJVz60+XZdjJyRGlqfDqG5hG8Z2X0cO3mNVF4cJ6kvBZu13U8q3ptdjUYhjjp3zPppHCJjGexctysNmWDb23PzW22c5NyhLsjlMrEtpXKfqenAWGMnqS+QAiJoIadsxNgfSx+SYcE5PfoRIrudPVobDmXHuGMp6lskYDRKCXAbZgdT63VXmwSf1NckWvBGDudkqjJtmAYBr+nV1/lZbMSjxY2exXqbhWBmEAQBAEBBxmrdDE57W5iPkOtudlHybZVVOcVto3Y9cbLFGT0Z7E+IWy02XUPNrjlofv0VVkdRhbj8V2kyyowZV3bfhFbNVskpmNLnB7C7S1wQT56WUG2yu3HjGTfKP7m77PJXtpdmV0jmm2QHbUdx07c1X2xjtcF9UGuLaZOo8acwAOGYdb2PxXkLWjXKtMmScRgj3XHsXaLdLKnJabb+rMFSkVNXWulOuw5DYKPJuRtSSI9XUNY2PKDc6vdy3Iyt5XAF+910HTOj0ZuO5Kep/wAfkVed1CeNYk47iVuN4hH4hewZQbWG5JDbEnudzy19T22PT7KlVt70c1fb7W1zj22Rqamq5xnjgcWnYmwv5XIv6JPJqrepSSPYY1li3GLYbNNTye018Ug8wbH7LPcbI/FGGp1S+DJdK9pie5spjnDtdXAOjI2BbzuOfZQM/Htu1GD0i26Tl4+O5TujtlJJMYpmPJDiHMeDyNj+4I9Fz1tUqLeMvKO1x8ivMxlKHZPt9DsVJxhSPjDzK1uly0+8D0tzU5ZNbW9lFLpmSp8VFv5+hyTi7Fm1VVJKNGkgDrlAsPXS6r5z5zci/pq9hVGv1Xn6mpjwb+Nu7D/DbAWtDh7pDgLlrxuTfXopDqdn+m+xzGWr+fG1kPhbFzRznMOrHt8jr6ghRIWOifLXbwyGnpnRf8TU2W+f/LY3+Cn/AG2nW+RnyRzni7G/4qa4Fg0WaOg79yoFlruly9PQwb2ajhfhd8UkcwqGuZa7msB1NtrgkOAJ3+SnVYsq5b2ZRXqmbZTDMIAgKXEazNIWE2a21x1O+qgXW7nw9EYtnyZGsGZhsR02PmF45RitxBT4xxDMA9pZla8ENJB1aRyN1Eyc25bjx0n4Zb4uNTNRly7+dHlwxgEc7TJNqLkNZe17bk9V50/DhOPOZszcyUJcIH3xPw8yBgkhu0Xs5l7jXmOi96hhQhDnA8wsyc5cJnxw5VPdKxzIb7NdJY6Dmb3sDay1YUpO1TUPk3/ex7l1QjB7l80iXRcNukmldUNytJJblI1JPK3QL2rpjsunK9aXpoizyVGCUCFgOCNlllbI14azbca3tvz0UbC6fG2ycbE9Lx6Gy69xinH1J2EUslGJvEYC11mtvb2tT8rKRjV2YUbHOO0+y+f/AIYycb3FRZScRSuhhMYjYI5HA5mh17g3AJLjt9lddEVKk1GPGXn47/x8Cr6t7RQ87Xj6FJwthrZ53ySC7IWg5TsXE5W37X19FadTyXj0SmvJX9Nx1daovwdCp54wPaAJPMrka7q9Nz7tnTyrn4j2RBr6NlS10R6Ocw82OGunY8wpvS8x138F+F+hF6hiqynk/KOcxFsczDILsDhmb2vquvsTcXxOWqaUk5F3w7wvBWmpLpjZnuZABYG5zO3F9LWXO24MoycrHvZ19PWIuMYUR0l5/wDCj4Z4Ykr3Stika0R2u519bk2sB5KFXTzb16FvkZqpS2vJoPwywyN01VDUQBzmDKXObdoscrm66A7HrZbseK200QeoWy4wlCXY6DHgjIaZ8NL+TmDrOGtnHmpXBKOo9iptslY9yfc59jnBrqWiMznZpQ8F1j7IYbjS+5uQb+aj/ZoqDcn3I8k0uxSYbhss8Uj2vsGNzZSXXc0Gxy8tPumNhKTjY0tbNM59pJeUtlq7A4QGZjkzxuLXDk67SLjnpmVzlY0b46S00Q6Z+z7t+S04WqxSzRRseXB5yv5Ak7EDlZeLF9nj8W96Nld69suPqdIUIswgCAy/E+Fyl/iwjNce0wb6cx1VbmYspS5wMJL1KzD6OpmdlMbo283PFrDsOai14103prSPEmfvFst5WwMGgYwX9b/smfL31WvGkWOM66Y+2b7rskRZZY4fDaCMwc0l/MWNyR6clpU41a16EeMbMmz5/wAEriDH/wCKAhhaTc7DUkrPJy5ZOoQj2/dlrjYqo3ObJ3BlXIwmmfEW5buzHS1zz6369lL6fOcfuZR8GjPhCX3sZeTWK0KwIDyqYBI0tOxWu2qNsHCXqZwm4SUkZF2SVj4pAbXLddCCDZUUZzxbeMnpx7p/34lhKEMivaXZ+SFw/hZppZI3m8UzbCQciNRfp/wry/NozMfhN8X+35MqcfFtxL+UVtf3yj7qKGoYbCMvHJzNQf2XMTwb4vSW18UdLC+iS25a+TJ1PGaSJ88+jspaxl9bn7/a6uekdNnGznPz/BVdUzq1Xxh/k5nUVDfHaXi7WubmA5i9yF2E/GkclX2e2di4YlpZIi+lY1rSbOs2xuOR67qntU09TLulwa3BFlTUccV/DY1mY3OVoFz1Nt1pSS8G+U5S8s916YhAeVVTtlY5jhdrgQR2OiI8a2tHGWeLSTyxG35YkZb9TSCL+osVdRjCda49l5KKUpV2PfnwWuLRPlpqbwhmdfLYW3toF5FqMpbMpRcoR0W/BfCUzJRPU2bl9yO9zfa7uluijZOTGUeMSXi4soy5zN+q8sQgCAquJq50EBc3RxIaD0vzUXMtddTa8mMnpGNpqiMauGZ3MnUn4qkjOPl92YFn/wBOmqWAsYGtOxJA+W6krHsuinFaR7ps/aHg5wqLylr4gO9yehC31dP42e93RZV5MKqONfaXqSYeG3w1rZYcrYhuLm+1iAPgVtjiOF6nDtEzlmRnQ4T7yNUrArggCAIDOcayytiZ4MJkJcBcAkt6aDkeqxliU5KcbXr4M8eTbRqVa38SoyvYcsjcrrNJANxr3XKZNDoscN7L+qxWQU0tbPuOQtN2kjyNlpjOUHuL0ZOKl5POto21X/ke4OtYOve3psrfC6tkVPXLf1X9ZW5fTabe7Xf5EDhjAf4Soc2oibNHIMolsCG8/aadr9eSvX1Ou2Pd8X+z+j/7KqGBOqfjkn+35HQcOpIoWBkLWtZqQG7XO689pz97ezcoKHZLRJQ9CAIAgKXijDIpYXvexpexpLXW1BHdb8eyUZpJkfJrjKttructmlkawsYfZJvboeoVxxW9lGpPWjoP4fV75InskcXFhbYk3NiDz9FW5tai016lrgWSlFpvwatQieEAQGb45d+Qzu8fQqu6m/ul9TCfgoqGQOYL20VZBpoxRtcJbaFnkr7HWqkbF4Ji3HoQBAEAQBAEBkcYdeok7Fo/0D+65fqMt5Mvlr+C7xVqmP8AfVkRQjefX+Gqh0kUsUrWscCZGuBPPTKOuVdHi4NE8Ve0XvPumipycq6N/uNcV20y6kw2VnuEPHwKjSwL6/wNNfobVk1T/EtErBoZBmLxlvaw0+Kl4NNsOTn236GnJnCWlHuWasCIEAQBAQcc/wDWm/8Ah30Wyn/UX1NV/wDpy+hyVXpzprfw6m/Nmb/Sw/Nw+6gZ67RLLp3mX5G7VaWoQBAZfjx35cY/qP0/uqvqj9yP1MJmOZIRsqdNo1nUqBtoox/S36LqalqCXyNyPdZnoQBAEAQBAEBhK6ozTSEfqP7fZcflT5Xza+J0VMNVRXyPg1DRutG16mXBvwbikka5jXN90gWXZ0yjKtOPjRz1kXGbUvJ7LYYBAEAQBAEBWcSVTIqaUyODQWlovzJFgAttEW7Fo05Ekq3s5M+UAK8OfL/8M571ko6xfR4/dQs78C+pYYHabXyOmqrLYIAgMhx5MCYmDcZnHsDYD6FVHVJLcYmuZnaE2Oo0va/K6rYGKNlhFd4YDXH2Dsf0noe30VxjXcUovx/BsTL9WJkEAQBAEAQEevnEcT3nk0n9vmtV9irrlN+iNlMOc1H4nOI7uIA3J+ZXFxTk9erOoektk7FcNdTStzatNiD9QVMzMN48l8GR8fIjfB68o1WBTjKGjY6jsVb9NtXHgVOXB8tlurYghAEAQBAedRO2Npc42AFyV7GLk9I8lJRW2cs42xf+I1dsL5G9O/mrfHqVaKXJu9pIzZp5WwNmc0iNzsrHH+Y2J0HTQ69ltU05OPqjS62oqT8Mv/wxk/77zjf9j9lozV93+ZJwX97+R1xVJcBAedRMI2lztgCSsZyUYuT9AYyoj8QPlf7z9h8gAqOa57nLyzX8y+psIjjpTHINLFzz/Va9x5fZWUMaEKOEvqzLXYosMJ8K7tRY6dlXU/g7mKNjSsLWNB3AAPwV3BNRSZsPVZAIAgCAIDPcSz5z4Q2FnO8+Q+/wVJ1W5y+6j6d3/wAFng18fvH69kVnC+H55i8+7H83cvhuonS8b2lvtH4j/JKz7+FXFeX/AAX3FLQaZ5I2y27HMB91bdUS+zSb+X8orsBv28df3sVvD+zfMfVVfTvK+pMzPU1C6QpwgCAIAgKHjKbLTgfqcB6C7vsFJxVuZFy5agYDh/DmVde2OQZmNa5xHW21+1yFYZE3CvaK7GrVlun4Nn+ImHGShIjbfw3NcGgbAXabDsCVAxJ8bO/qWGZDlV29Dm/C9e6nmbLGA4i4ynYg7i/LzVnbWrI8WVVVrrlyR2PBsXjqmZ4zqPeafeaejgqayqVb0y8qtjZHcSetZsM/xFVZnthHZzvsPkT6BV+bPbVf5sxl8D8wqDxZb/yRfN/9h9QsceHOe/SP8hErimoyU7h+shvx3+V1vzZcaX8+wl4KvC4w57Gja4J8hqoWPHlJRPEatXBmEAQBAEB5VUwjY552a0n4C6wsnwg5fBbMoR5yUfiZGsmszq+Q3Pmdh9AuXtm5L4yk9l3XD3vkjTYRReDE1vPdx6uO/wC3ouixMdUVKH6/Uqci72tjl+hD4udald3cwf6gfso/Vf8A5n9V/KN3T19+vz/grMClGaNvU/Yn7Kp6fP72MSblx92TNYunKUIAgCAIDGfiFV5TCzs930H7qfhR3tldnz1xRUfhjHnqqiTk1jWj/M6/+xZ5z91I19PXvSZ0pVpamE4r4N9oz0g9rd8Q/m7s6HtzU/Hyte7Mr8nD370P0M7hmIFrhJE7JI3Q32PVrxzUydaktPwQa7HB7XZnTsDxH+JgZLbLmGo3sQbGx5i4VRbDhJxLqqznBSPHGMDbUua7O5jgLZm21HQ3GqiXY8LfxGbWyXh1EIGBgJIHM2uTzJstldcYR4xCWj5xXD21MZjfcA8xuDyI7pOEZx4y8BrZFwbA20xJD3PJFrutoO1gtdONCrvEJaLZbz0IAgCAID4lZmBHXRPIT0U1JwzHHIHh7zlN2tJaQD8FDrwKa580u5KnmWzhxZeKYRSLiNEJ4zG42B/5HwKwsrjZFxkuzM67JVyUo+Svwjh5tO/P4jnnlcDTyso2PgVUS5R8/M335llq4vx8i6UwihAEAQBAU/EXD0Vc1rZC4Fpu1zbAjrqRsttVsq3uJqtpjYtSP3h3h+OhYWxlxzG5LrXJ7kBeWWyse5CqqNa1Et1rNp+EIDOYvwZBUyGRznscfeyFozeem/db68mcFpEe3Frse2XlBRtgjbGz3WgADstMm29s3xiorSJC8PQgCAIAgCAIAgCAIAgCAIAgCAIAgCAIAgCAIAgCA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6" name="Picture 6" descr="http://www.ailec.fr/documents/partenaire/Partena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9"/>
            <a:ext cx="1619672" cy="141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50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4478" y="612068"/>
            <a:ext cx="7429210" cy="612068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>
                <a:solidFill>
                  <a:srgbClr val="FF0000"/>
                </a:solidFill>
              </a:rPr>
              <a:t>Etape 9</a:t>
            </a:r>
            <a:r>
              <a:rPr lang="fr-FR" dirty="0" smtClean="0">
                <a:solidFill>
                  <a:srgbClr val="FF0000"/>
                </a:solidFill>
              </a:rPr>
              <a:t>: Prévoir les modalités de mise en œuvre</a:t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fr-FR" dirty="0" smtClean="0"/>
              <a:t>Il s’agit d’organiser l’action, de la planifier et de définir les moyens nécessaires pour garantir sa réalisation.</a:t>
            </a:r>
          </a:p>
          <a:p>
            <a:pPr marL="82296" indent="0">
              <a:buNone/>
            </a:pPr>
            <a:endParaRPr lang="fr-FR" dirty="0"/>
          </a:p>
          <a:p>
            <a:pPr marL="82296" indent="0">
              <a:buNone/>
            </a:pPr>
            <a:r>
              <a:rPr lang="fr-FR" u="sng" dirty="0" smtClean="0"/>
              <a:t>Pour cela:</a:t>
            </a:r>
          </a:p>
          <a:p>
            <a:pPr marL="82296" indent="0">
              <a:buNone/>
            </a:pPr>
            <a:endParaRPr lang="fr-FR" u="sng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J</a:t>
            </a:r>
            <a:r>
              <a:rPr lang="fr-FR" dirty="0" smtClean="0"/>
              <a:t>e réalise et je tiens à jour, mon </a:t>
            </a:r>
            <a:r>
              <a:rPr lang="fr-FR" dirty="0" smtClean="0">
                <a:solidFill>
                  <a:srgbClr val="FF0000"/>
                </a:solidFill>
              </a:rPr>
              <a:t>carnet de bord </a:t>
            </a:r>
            <a:r>
              <a:rPr lang="fr-FR" dirty="0" smtClean="0"/>
              <a:t>dans lequel j’ai:</a:t>
            </a:r>
          </a:p>
          <a:p>
            <a:pPr marL="649224" lvl="2" indent="0" algn="just">
              <a:buNone/>
            </a:pPr>
            <a:r>
              <a:rPr lang="fr-FR" dirty="0" smtClean="0"/>
              <a:t>- listé et organisé les tâches à accomplir</a:t>
            </a:r>
          </a:p>
          <a:p>
            <a:pPr marL="649224" lvl="2" indent="0" algn="just">
              <a:buNone/>
            </a:pPr>
            <a:r>
              <a:rPr lang="fr-FR" dirty="0" smtClean="0"/>
              <a:t>-défini pour chaque étape: qui fait quoi? Quand? Où? Et comment? </a:t>
            </a:r>
          </a:p>
          <a:p>
            <a:pPr marL="649224" lvl="2" indent="0" algn="just">
              <a:buNone/>
            </a:pPr>
            <a:endParaRPr lang="fr-F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dirty="0"/>
              <a:t>J</a:t>
            </a:r>
            <a:r>
              <a:rPr lang="fr-FR" dirty="0" smtClean="0"/>
              <a:t>e réalise un </a:t>
            </a:r>
            <a:r>
              <a:rPr lang="fr-FR" dirty="0" smtClean="0">
                <a:solidFill>
                  <a:srgbClr val="FF0000"/>
                </a:solidFill>
              </a:rPr>
              <a:t>échéancier</a:t>
            </a:r>
            <a:r>
              <a:rPr lang="fr-FR" dirty="0" smtClean="0"/>
              <a:t> qui me permet de visualiser dans le temps, les différentes tâches à accomplir.</a:t>
            </a:r>
          </a:p>
        </p:txBody>
      </p:sp>
      <p:pic>
        <p:nvPicPr>
          <p:cNvPr id="11266" name="Picture 2" descr="http://blog.valoxy.org/wp-content/uploads/2013/06/exercice-comptab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" y="0"/>
            <a:ext cx="150379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796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>
                <a:solidFill>
                  <a:srgbClr val="0070C0"/>
                </a:solidFill>
              </a:rPr>
              <a:t>Exemple:</a:t>
            </a:r>
            <a:endParaRPr lang="fr-FR" sz="2000" u="sng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18027" r="61287" b="15209"/>
          <a:stretch/>
        </p:blipFill>
        <p:spPr bwMode="auto">
          <a:xfrm>
            <a:off x="1835696" y="1144839"/>
            <a:ext cx="6352514" cy="534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264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rgbClr val="FF0000"/>
                </a:solidFill>
              </a:rPr>
              <a:t>Etape 10</a:t>
            </a:r>
            <a:r>
              <a:rPr lang="fr-FR" dirty="0" smtClean="0">
                <a:solidFill>
                  <a:srgbClr val="FF0000"/>
                </a:solidFill>
              </a:rPr>
              <a:t>: Lister les moyens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2296" indent="0">
              <a:buNone/>
            </a:pPr>
            <a:r>
              <a:rPr lang="fr-FR" dirty="0" smtClean="0"/>
              <a:t>A partir des moyens nécessaires à la mise en place du projet, je recherche:</a:t>
            </a:r>
          </a:p>
          <a:p>
            <a:r>
              <a:rPr lang="fr-FR" dirty="0" smtClean="0"/>
              <a:t>ce que j’ai; </a:t>
            </a:r>
          </a:p>
          <a:p>
            <a:r>
              <a:rPr lang="fr-FR" dirty="0"/>
              <a:t>c</a:t>
            </a:r>
            <a:r>
              <a:rPr lang="fr-FR" dirty="0" smtClean="0"/>
              <a:t>e que je peux mobiliser auprès de mes partenaires;</a:t>
            </a:r>
          </a:p>
          <a:p>
            <a:r>
              <a:rPr lang="fr-FR" dirty="0" smtClean="0"/>
              <a:t>ce que je dois trouver ailleurs. </a:t>
            </a:r>
          </a:p>
          <a:p>
            <a:pPr marL="82296" indent="0">
              <a:buNone/>
            </a:pPr>
            <a:r>
              <a:rPr lang="fr-FR" dirty="0" smtClean="0"/>
              <a:t>Il peut s’agir de moyens humains, matériels et/ou financier</a:t>
            </a:r>
          </a:p>
          <a:p>
            <a:pPr marL="82296" indent="0" algn="ctr">
              <a:buNone/>
            </a:pPr>
            <a:r>
              <a:rPr lang="fr-FR" dirty="0" smtClean="0"/>
              <a:t>---</a:t>
            </a:r>
          </a:p>
          <a:p>
            <a:pPr marL="82296" indent="0">
              <a:buNone/>
            </a:pPr>
            <a:r>
              <a:rPr lang="fr-FR" u="sng" dirty="0" smtClean="0">
                <a:solidFill>
                  <a:srgbClr val="0070C0"/>
                </a:solidFill>
              </a:rPr>
              <a:t>Par exemples</a:t>
            </a:r>
            <a:r>
              <a:rPr lang="fr-FR" dirty="0" smtClean="0">
                <a:solidFill>
                  <a:srgbClr val="0070C0"/>
                </a:solidFill>
              </a:rPr>
              <a:t>:</a:t>
            </a:r>
          </a:p>
          <a:p>
            <a:pPr algn="just"/>
            <a:r>
              <a:rPr lang="fr-FR" u="sng" dirty="0">
                <a:solidFill>
                  <a:srgbClr val="0070C0"/>
                </a:solidFill>
              </a:rPr>
              <a:t>Moyens humains</a:t>
            </a:r>
            <a:r>
              <a:rPr lang="fr-FR" dirty="0">
                <a:solidFill>
                  <a:srgbClr val="0070C0"/>
                </a:solidFill>
              </a:rPr>
              <a:t>: communiquer sur mon projet pour que des bénévoles s’impliquent, recruter des salariés, recruter des animateurs…</a:t>
            </a:r>
          </a:p>
          <a:p>
            <a:pPr algn="just"/>
            <a:r>
              <a:rPr lang="fr-FR" u="sng" dirty="0">
                <a:solidFill>
                  <a:srgbClr val="0070C0"/>
                </a:solidFill>
              </a:rPr>
              <a:t>Moyens </a:t>
            </a:r>
            <a:r>
              <a:rPr lang="fr-FR" u="sng" dirty="0" smtClean="0">
                <a:solidFill>
                  <a:srgbClr val="0070C0"/>
                </a:solidFill>
              </a:rPr>
              <a:t>matériels</a:t>
            </a:r>
            <a:r>
              <a:rPr lang="fr-FR" dirty="0" smtClean="0">
                <a:solidFill>
                  <a:srgbClr val="0070C0"/>
                </a:solidFill>
              </a:rPr>
              <a:t>: </a:t>
            </a:r>
            <a:r>
              <a:rPr lang="fr-FR" dirty="0">
                <a:solidFill>
                  <a:srgbClr val="0070C0"/>
                </a:solidFill>
              </a:rPr>
              <a:t>contacter des structures pour un don, prêt ou location</a:t>
            </a:r>
          </a:p>
          <a:p>
            <a:pPr algn="just"/>
            <a:r>
              <a:rPr lang="fr-FR" u="sng" dirty="0">
                <a:solidFill>
                  <a:srgbClr val="0070C0"/>
                </a:solidFill>
              </a:rPr>
              <a:t>Moyens financiers</a:t>
            </a:r>
            <a:r>
              <a:rPr lang="fr-FR" dirty="0">
                <a:solidFill>
                  <a:srgbClr val="0070C0"/>
                </a:solidFill>
              </a:rPr>
              <a:t>: faire de demande de subventions auprès de financeurs (ex: la CAF, la ville, le conseil général, le conseil régional…</a:t>
            </a:r>
          </a:p>
          <a:p>
            <a:pPr marL="82296" indent="0">
              <a:buNone/>
            </a:pPr>
            <a:endParaRPr lang="fr-FR" dirty="0" smtClean="0"/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12290" name="Picture 2" descr="http://www.smie-chateaubriant.fr/assets/thumbs/7SeiVE_700_60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9" y="1"/>
            <a:ext cx="1342399" cy="13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81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fr-F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Sources</a:t>
            </a:r>
            <a:r>
              <a:rPr lang="fr-FR" sz="1600" dirty="0" smtClean="0"/>
              <a:t>: </a:t>
            </a:r>
          </a:p>
          <a:p>
            <a:r>
              <a:rPr lang="fr-FR" sz="1600" dirty="0"/>
              <a:t>http://www.jeunes.gouv.fr/IMG/pdf/NDI_guidemethodo.pdf</a:t>
            </a:r>
            <a:endParaRPr lang="fr-FR" sz="1600" dirty="0" smtClean="0"/>
          </a:p>
          <a:p>
            <a:r>
              <a:rPr lang="fr-FR" sz="1600" dirty="0" smtClean="0"/>
              <a:t>http</a:t>
            </a:r>
            <a:r>
              <a:rPr lang="fr-FR" sz="1600" dirty="0"/>
              <a:t>://www.ijbourgogne.com/IMG/pdf/methodoprojet-2.pdf</a:t>
            </a:r>
          </a:p>
        </p:txBody>
      </p:sp>
    </p:spTree>
    <p:extLst>
      <p:ext uri="{BB962C8B-B14F-4D97-AF65-F5344CB8AC3E}">
        <p14:creationId xmlns:p14="http://schemas.microsoft.com/office/powerpoint/2010/main" val="293257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764704"/>
            <a:ext cx="7498080" cy="5483696"/>
          </a:xfrm>
        </p:spPr>
        <p:txBody>
          <a:bodyPr>
            <a:normAutofit fontScale="92500" lnSpcReduction="20000"/>
          </a:bodyPr>
          <a:lstStyle/>
          <a:p>
            <a:pPr marL="82296" indent="0" algn="ctr">
              <a:buNone/>
            </a:pPr>
            <a:r>
              <a:rPr lang="fr-FR" dirty="0" smtClean="0"/>
              <a:t>L’objectif de ce carnet de bord est de vous aider dans la préparation et la mise en </a:t>
            </a:r>
            <a:r>
              <a:rPr lang="fr-FR" dirty="0"/>
              <a:t>œuvre de votre </a:t>
            </a:r>
            <a:r>
              <a:rPr lang="fr-FR" dirty="0" smtClean="0"/>
              <a:t>projet </a:t>
            </a:r>
            <a:r>
              <a:rPr lang="fr-FR" dirty="0"/>
              <a:t>pour l’épreuve </a:t>
            </a:r>
            <a:r>
              <a:rPr lang="fr-FR" dirty="0" smtClean="0"/>
              <a:t>U3 du Baccalauréat.</a:t>
            </a:r>
          </a:p>
          <a:p>
            <a:pPr marL="82296" indent="0" algn="ctr">
              <a:buNone/>
            </a:pPr>
            <a:endParaRPr lang="fr-FR" dirty="0" smtClean="0"/>
          </a:p>
          <a:p>
            <a:pPr marL="82296" indent="0" algn="ctr">
              <a:buNone/>
            </a:pPr>
            <a:r>
              <a:rPr lang="fr-FR" dirty="0" smtClean="0"/>
              <a:t>Rappelons que la </a:t>
            </a:r>
            <a:r>
              <a:rPr lang="fr-FR" dirty="0"/>
              <a:t>mise en place d’un projet nécessite l’identification d’un problème ou une situation insatisfaisante puis, la mise en œuvre d’ actions permettant d’atteindre une situation plus satisfaisante.</a:t>
            </a:r>
          </a:p>
          <a:p>
            <a:pPr marL="82296" indent="0" algn="ctr">
              <a:buNone/>
            </a:pPr>
            <a:endParaRPr lang="fr-FR" dirty="0"/>
          </a:p>
          <a:p>
            <a:pPr marL="82296" indent="0" algn="ctr">
              <a:buNone/>
            </a:pPr>
            <a:r>
              <a:rPr lang="fr-FR" dirty="0" smtClean="0"/>
              <a:t>A partir d’exemples concrets, nous allons voir, les étapes de la méthodologie de projet.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918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u="sng" dirty="0" smtClean="0">
                <a:solidFill>
                  <a:srgbClr val="FF0000"/>
                </a:solidFill>
              </a:rPr>
              <a:t>Etape 1</a:t>
            </a:r>
            <a:r>
              <a:rPr lang="fr-FR" dirty="0" smtClean="0">
                <a:solidFill>
                  <a:srgbClr val="FF0000"/>
                </a:solidFill>
              </a:rPr>
              <a:t>: identification d’un problème ou d’une situation insatisfaisante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 fontScale="62500" lnSpcReduction="20000"/>
          </a:bodyPr>
          <a:lstStyle/>
          <a:p>
            <a:pPr marL="82296" indent="0" algn="just">
              <a:buNone/>
            </a:pPr>
            <a:r>
              <a:rPr lang="fr-FR" b="1" dirty="0" smtClean="0"/>
              <a:t>Lors de vos PFMP, vous avez identifié des problèmes ou des situations insatisfaisantes. </a:t>
            </a:r>
          </a:p>
          <a:p>
            <a:pPr marL="82296" indent="0" algn="ctr">
              <a:buNone/>
            </a:pPr>
            <a:r>
              <a:rPr lang="fr-FR" dirty="0" smtClean="0"/>
              <a:t>-------</a:t>
            </a:r>
          </a:p>
          <a:p>
            <a:pPr marL="82296" indent="0" algn="just">
              <a:buNone/>
            </a:pPr>
            <a:r>
              <a:rPr lang="fr-FR" u="sng" dirty="0" smtClean="0">
                <a:solidFill>
                  <a:srgbClr val="0070C0"/>
                </a:solidFill>
              </a:rPr>
              <a:t>Voici un exemple fictif de situation qui pose problème:</a:t>
            </a:r>
          </a:p>
          <a:p>
            <a:pPr marL="82296" indent="0" algn="just">
              <a:buNone/>
            </a:pPr>
            <a:endParaRPr lang="fr-FR" dirty="0" smtClean="0"/>
          </a:p>
          <a:p>
            <a:pPr marL="82296" indent="0" algn="just">
              <a:buNone/>
            </a:pPr>
            <a:r>
              <a:rPr lang="fr-FR" dirty="0" smtClean="0">
                <a:solidFill>
                  <a:srgbClr val="0070C0"/>
                </a:solidFill>
              </a:rPr>
              <a:t>Vous êtes nouvellement embauché en tant qu’agent de développement local à Amiens, Vous avez pour mission de dynamiser le quartier « alpha »  dont voici quelques caractéristiques: </a:t>
            </a: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Le quartier « alpha » est laissé à l’abandon</a:t>
            </a: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Il est devenu </a:t>
            </a:r>
            <a:r>
              <a:rPr lang="fr-FR" dirty="0">
                <a:solidFill>
                  <a:srgbClr val="0070C0"/>
                </a:solidFill>
              </a:rPr>
              <a:t>une zone d’insécurité, notamment pour les </a:t>
            </a:r>
            <a:r>
              <a:rPr lang="fr-FR" dirty="0" smtClean="0">
                <a:solidFill>
                  <a:srgbClr val="0070C0"/>
                </a:solidFill>
              </a:rPr>
              <a:t>enfants, </a:t>
            </a: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Il est mal </a:t>
            </a:r>
            <a:r>
              <a:rPr lang="fr-FR" dirty="0">
                <a:solidFill>
                  <a:srgbClr val="0070C0"/>
                </a:solidFill>
              </a:rPr>
              <a:t>desservi par les transports en commun </a:t>
            </a:r>
            <a:r>
              <a:rPr lang="fr-FR" dirty="0" smtClean="0">
                <a:solidFill>
                  <a:srgbClr val="0070C0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Divers préjugés </a:t>
            </a:r>
            <a:r>
              <a:rPr lang="fr-FR" dirty="0">
                <a:solidFill>
                  <a:srgbClr val="0070C0"/>
                </a:solidFill>
              </a:rPr>
              <a:t>vis-à-vis des jeunes « qui font loi dans le quartier </a:t>
            </a:r>
            <a:r>
              <a:rPr lang="fr-FR" dirty="0" smtClean="0">
                <a:solidFill>
                  <a:srgbClr val="0070C0"/>
                </a:solidFill>
              </a:rPr>
              <a:t>»; </a:t>
            </a: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La problématique </a:t>
            </a:r>
            <a:r>
              <a:rPr lang="fr-FR" dirty="0">
                <a:solidFill>
                  <a:srgbClr val="0070C0"/>
                </a:solidFill>
              </a:rPr>
              <a:t>de </a:t>
            </a:r>
            <a:r>
              <a:rPr lang="fr-FR" dirty="0" smtClean="0">
                <a:solidFill>
                  <a:srgbClr val="0070C0"/>
                </a:solidFill>
              </a:rPr>
              <a:t>l’emploi est très </a:t>
            </a:r>
            <a:r>
              <a:rPr lang="fr-FR" dirty="0">
                <a:solidFill>
                  <a:srgbClr val="0070C0"/>
                </a:solidFill>
              </a:rPr>
              <a:t>présente dans le quartier </a:t>
            </a:r>
            <a:r>
              <a:rPr lang="fr-FR" dirty="0" smtClean="0">
                <a:solidFill>
                  <a:srgbClr val="0070C0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504" y="0"/>
            <a:ext cx="122413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074" name="Picture 2" descr="http://p0.storage.canalblog.com/08/89/1171614/90395406_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640" cy="17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243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rgbClr val="FF0000"/>
                </a:solidFill>
              </a:rPr>
              <a:t>Etape 2</a:t>
            </a:r>
            <a:r>
              <a:rPr lang="fr-FR" dirty="0" smtClean="0">
                <a:solidFill>
                  <a:srgbClr val="FF0000"/>
                </a:solidFill>
              </a:rPr>
              <a:t>: Définir la problématique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916832"/>
            <a:ext cx="7498080" cy="4331568"/>
          </a:xfrm>
        </p:spPr>
        <p:txBody>
          <a:bodyPr>
            <a:normAutofit fontScale="70000" lnSpcReduction="20000"/>
          </a:bodyPr>
          <a:lstStyle/>
          <a:p>
            <a:pPr marL="82296" indent="0" algn="ctr">
              <a:buNone/>
            </a:pPr>
            <a:r>
              <a:rPr lang="fr-FR" b="1" dirty="0"/>
              <a:t>Face à la situation problème </a:t>
            </a:r>
            <a:r>
              <a:rPr lang="fr-FR" b="1" dirty="0" smtClean="0"/>
              <a:t>identifiée</a:t>
            </a:r>
            <a:r>
              <a:rPr lang="fr-FR" b="1" dirty="0" smtClean="0"/>
              <a:t>, vous en déduisez une </a:t>
            </a:r>
            <a:r>
              <a:rPr lang="fr-FR" b="1" dirty="0"/>
              <a:t>problématique</a:t>
            </a:r>
            <a:r>
              <a:rPr lang="fr-FR" b="1" dirty="0" smtClean="0"/>
              <a:t>.</a:t>
            </a:r>
          </a:p>
          <a:p>
            <a:pPr marL="82296" indent="0" algn="ctr">
              <a:buNone/>
            </a:pPr>
            <a:r>
              <a:rPr lang="fr-FR" b="1" dirty="0" smtClean="0"/>
              <a:t>-----</a:t>
            </a:r>
            <a:endParaRPr lang="fr-FR" b="1" dirty="0"/>
          </a:p>
          <a:p>
            <a:pPr marL="82296" indent="0">
              <a:buNone/>
            </a:pPr>
            <a:endParaRPr lang="fr-FR" dirty="0" smtClean="0"/>
          </a:p>
          <a:p>
            <a:pPr marL="82296" indent="0" algn="just">
              <a:buNone/>
            </a:pPr>
            <a:r>
              <a:rPr lang="fr-FR" dirty="0" smtClean="0"/>
              <a:t>La problématique </a:t>
            </a:r>
            <a:r>
              <a:rPr lang="fr-FR" dirty="0"/>
              <a:t>est la question à laquelle </a:t>
            </a:r>
            <a:r>
              <a:rPr lang="fr-FR" dirty="0" smtClean="0"/>
              <a:t>vous allez essayer </a:t>
            </a:r>
            <a:r>
              <a:rPr lang="fr-FR" dirty="0" smtClean="0"/>
              <a:t>de répondre</a:t>
            </a:r>
            <a:r>
              <a:rPr lang="fr-FR" dirty="0"/>
              <a:t>. </a:t>
            </a:r>
            <a:endParaRPr lang="fr-FR" dirty="0" smtClean="0"/>
          </a:p>
          <a:p>
            <a:pPr marL="82296" indent="0">
              <a:buNone/>
            </a:pPr>
            <a:endParaRPr lang="fr-FR" dirty="0" smtClean="0"/>
          </a:p>
          <a:p>
            <a:pPr marL="82296" indent="0">
              <a:buNone/>
            </a:pPr>
            <a:r>
              <a:rPr lang="fr-FR" u="sng" dirty="0" smtClean="0">
                <a:solidFill>
                  <a:srgbClr val="0070C0"/>
                </a:solidFill>
              </a:rPr>
              <a:t>Par exemple:</a:t>
            </a:r>
          </a:p>
          <a:p>
            <a:pPr marL="82296" indent="0">
              <a:buNone/>
            </a:pPr>
            <a:endParaRPr lang="fr-FR" dirty="0" smtClean="0"/>
          </a:p>
          <a:p>
            <a:pPr marL="82296" indent="0" algn="ctr">
              <a:buNone/>
            </a:pPr>
            <a:r>
              <a:rPr lang="fr-FR" dirty="0" smtClean="0">
                <a:solidFill>
                  <a:srgbClr val="0070C0"/>
                </a:solidFill>
              </a:rPr>
              <a:t>« Que faire pour rendre le quartier « alpha » plus agréable </a:t>
            </a:r>
          </a:p>
          <a:p>
            <a:pPr marL="82296" indent="0" algn="ctr">
              <a:buNone/>
            </a:pPr>
            <a:r>
              <a:rPr lang="fr-FR" dirty="0" smtClean="0">
                <a:solidFill>
                  <a:srgbClr val="0070C0"/>
                </a:solidFill>
              </a:rPr>
              <a:t>à vivre? »</a:t>
            </a:r>
          </a:p>
          <a:p>
            <a:pPr marL="82296" indent="0">
              <a:buNone/>
            </a:pPr>
            <a:r>
              <a:rPr lang="fr-FR" dirty="0" smtClean="0">
                <a:solidFill>
                  <a:srgbClr val="0070C0"/>
                </a:solidFill>
              </a:rPr>
              <a:t> </a:t>
            </a:r>
            <a:endParaRPr lang="fr-FR" dirty="0">
              <a:solidFill>
                <a:srgbClr val="0070C0"/>
              </a:solidFill>
            </a:endParaRPr>
          </a:p>
          <a:p>
            <a:pPr algn="just"/>
            <a:endParaRPr lang="fr-FR" dirty="0" smtClean="0"/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8" r="32320"/>
          <a:stretch/>
        </p:blipFill>
        <p:spPr bwMode="auto">
          <a:xfrm>
            <a:off x="0" y="0"/>
            <a:ext cx="1195433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74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rgbClr val="FF0000"/>
                </a:solidFill>
              </a:rPr>
              <a:t>Etape 3</a:t>
            </a:r>
            <a:r>
              <a:rPr lang="fr-FR" dirty="0" smtClean="0">
                <a:solidFill>
                  <a:srgbClr val="FF0000"/>
                </a:solidFill>
              </a:rPr>
              <a:t>: Réaliser un diagnostic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 fontScale="47500" lnSpcReduction="20000"/>
          </a:bodyPr>
          <a:lstStyle/>
          <a:p>
            <a:pPr marL="82296" indent="0">
              <a:buNone/>
            </a:pPr>
            <a:r>
              <a:rPr lang="fr-FR" dirty="0" smtClean="0"/>
              <a:t>Cette </a:t>
            </a:r>
            <a:r>
              <a:rPr lang="fr-FR" dirty="0"/>
              <a:t>étape </a:t>
            </a:r>
            <a:r>
              <a:rPr lang="fr-FR" dirty="0" smtClean="0"/>
              <a:t>consiste à:</a:t>
            </a:r>
          </a:p>
          <a:p>
            <a:pPr marL="82296" indent="0">
              <a:buNone/>
            </a:pPr>
            <a:endParaRPr lang="fr-FR" dirty="0" smtClean="0"/>
          </a:p>
          <a:p>
            <a:pPr marL="82296" indent="0">
              <a:buNone/>
            </a:pPr>
            <a:r>
              <a:rPr lang="fr-FR" b="1" dirty="0" smtClean="0"/>
              <a:t>1/  </a:t>
            </a:r>
            <a:r>
              <a:rPr lang="fr-FR" b="1" u="sng" dirty="0"/>
              <a:t>Recueillir des informations et produire une analyse sur </a:t>
            </a:r>
            <a:r>
              <a:rPr lang="fr-FR" b="1" dirty="0"/>
              <a:t>:</a:t>
            </a:r>
            <a:endParaRPr lang="fr-FR" dirty="0"/>
          </a:p>
          <a:p>
            <a:pPr lvl="0" algn="just"/>
            <a:r>
              <a:rPr lang="fr-FR" dirty="0" smtClean="0"/>
              <a:t>Le </a:t>
            </a:r>
            <a:r>
              <a:rPr lang="fr-FR" dirty="0"/>
              <a:t>territoire (situation géographique du territoire concerné, activité économique du territoire, équipements, moyens de </a:t>
            </a:r>
            <a:r>
              <a:rPr lang="fr-FR" dirty="0" smtClean="0"/>
              <a:t>transport existant…)</a:t>
            </a:r>
            <a:endParaRPr lang="fr-FR" dirty="0"/>
          </a:p>
          <a:p>
            <a:pPr lvl="0" algn="just"/>
            <a:r>
              <a:rPr lang="fr-FR" dirty="0"/>
              <a:t>Les acteurs (identification et rôles des institutions, services publics et partenaires, structures et vie associative, politiques locales </a:t>
            </a:r>
            <a:r>
              <a:rPr lang="fr-FR" dirty="0" smtClean="0"/>
              <a:t>développées…)</a:t>
            </a:r>
            <a:endParaRPr lang="fr-FR" dirty="0"/>
          </a:p>
          <a:p>
            <a:pPr lvl="0" algn="just"/>
            <a:r>
              <a:rPr lang="fr-FR" dirty="0"/>
              <a:t>Les publics (situation démographique, évolutions, situation sociale, </a:t>
            </a:r>
            <a:r>
              <a:rPr lang="fr-FR" dirty="0" smtClean="0"/>
              <a:t>les professions et catégories socioprofessionnelles…)</a:t>
            </a:r>
            <a:endParaRPr lang="fr-FR" dirty="0"/>
          </a:p>
          <a:p>
            <a:pPr lvl="0" algn="just"/>
            <a:r>
              <a:rPr lang="fr-FR" dirty="0"/>
              <a:t>Les pratiques, les espaces de vie (Pratiques sociales, culturelles, sportives de loisirs, lieux de pratiques</a:t>
            </a:r>
            <a:r>
              <a:rPr lang="fr-FR" dirty="0" smtClean="0"/>
              <a:t>...)</a:t>
            </a:r>
          </a:p>
          <a:p>
            <a:pPr lvl="0"/>
            <a:endParaRPr lang="fr-FR" dirty="0"/>
          </a:p>
          <a:p>
            <a:pPr marL="82296" indent="0">
              <a:buNone/>
            </a:pPr>
            <a:r>
              <a:rPr lang="fr-FR" b="1" dirty="0" smtClean="0"/>
              <a:t>2/ </a:t>
            </a:r>
            <a:r>
              <a:rPr lang="fr-FR" b="1" u="sng" dirty="0" smtClean="0"/>
              <a:t>Réaliser </a:t>
            </a:r>
            <a:r>
              <a:rPr lang="fr-FR" b="1" u="sng" dirty="0"/>
              <a:t>une étude sur les attentes et les besoins </a:t>
            </a:r>
            <a:r>
              <a:rPr lang="fr-FR" b="1" dirty="0"/>
              <a:t>:</a:t>
            </a:r>
            <a:endParaRPr lang="fr-FR" dirty="0"/>
          </a:p>
          <a:p>
            <a:pPr algn="just"/>
            <a:r>
              <a:rPr lang="fr-FR" dirty="0"/>
              <a:t>Un diagnostic doit prendre en compte les aspirations et les demandes des publics concernés, les besoins et les souhaits exprimés par la collectivité et les acteurs de terrain.</a:t>
            </a:r>
          </a:p>
          <a:p>
            <a:pPr algn="just"/>
            <a:r>
              <a:rPr lang="fr-FR" dirty="0"/>
              <a:t>Cette étape permettra aussi de confirmer les idées de départ ou de révéler de nouveaux aspects à prendre en compte.</a:t>
            </a:r>
          </a:p>
          <a:p>
            <a:pPr marL="82296" indent="0">
              <a:buNone/>
            </a:pPr>
            <a:endParaRPr lang="fr-FR" dirty="0"/>
          </a:p>
        </p:txBody>
      </p:sp>
      <p:pic>
        <p:nvPicPr>
          <p:cNvPr id="5122" name="Picture 2" descr="http://www.scoco.fr/wp-content/uploads/2013/03/Fotolia_4599026_XS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r="12983"/>
          <a:stretch/>
        </p:blipFill>
        <p:spPr bwMode="auto">
          <a:xfrm>
            <a:off x="0" y="-4792"/>
            <a:ext cx="1406208" cy="177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41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357464"/>
          </a:xfrm>
        </p:spPr>
        <p:txBody>
          <a:bodyPr>
            <a:normAutofit fontScale="85000" lnSpcReduction="20000"/>
          </a:bodyPr>
          <a:lstStyle/>
          <a:p>
            <a:pPr marL="82296" indent="0" algn="just">
              <a:buNone/>
            </a:pPr>
            <a:r>
              <a:rPr lang="fr-FR" u="sng" dirty="0" smtClean="0">
                <a:solidFill>
                  <a:srgbClr val="0070C0"/>
                </a:solidFill>
              </a:rPr>
              <a:t>Par exemple</a:t>
            </a:r>
            <a:r>
              <a:rPr lang="fr-FR" dirty="0" smtClean="0">
                <a:solidFill>
                  <a:srgbClr val="0070C0"/>
                </a:solidFill>
              </a:rPr>
              <a:t>: </a:t>
            </a:r>
          </a:p>
          <a:p>
            <a:pPr marL="82296" indent="0" algn="just">
              <a:buNone/>
            </a:pPr>
            <a:r>
              <a:rPr lang="fr-FR" dirty="0" smtClean="0">
                <a:solidFill>
                  <a:srgbClr val="0070C0"/>
                </a:solidFill>
              </a:rPr>
              <a:t>Un questionnaire est distribué aux habitants du quartier afin de recueillir leurs besoins. Il s’intitule:</a:t>
            </a:r>
          </a:p>
          <a:p>
            <a:pPr marL="82296" indent="0" algn="ctr">
              <a:buNone/>
            </a:pPr>
            <a:r>
              <a:rPr lang="fr-FR" dirty="0" smtClean="0">
                <a:solidFill>
                  <a:srgbClr val="0070C0"/>
                </a:solidFill>
              </a:rPr>
              <a:t> </a:t>
            </a:r>
            <a:r>
              <a:rPr lang="fr-FR" i="1" dirty="0" smtClean="0">
                <a:solidFill>
                  <a:srgbClr val="0070C0"/>
                </a:solidFill>
              </a:rPr>
              <a:t>« Comment verriez-vous le quartier « alpha », un quartier où il ferait bon vivre ? »</a:t>
            </a:r>
          </a:p>
          <a:p>
            <a:pPr marL="82296" indent="0" algn="just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marL="82296" indent="0" algn="just">
              <a:buNone/>
            </a:pPr>
            <a:r>
              <a:rPr lang="fr-FR" dirty="0" smtClean="0">
                <a:solidFill>
                  <a:srgbClr val="0070C0"/>
                </a:solidFill>
              </a:rPr>
              <a:t>Ce questionnaire comporte des questions sur: </a:t>
            </a: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Les transports</a:t>
            </a: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Le logement</a:t>
            </a: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L’école</a:t>
            </a:r>
          </a:p>
          <a:p>
            <a:pPr algn="just">
              <a:buFontTx/>
              <a:buChar char="-"/>
            </a:pPr>
            <a:r>
              <a:rPr lang="fr-FR" dirty="0" smtClean="0">
                <a:solidFill>
                  <a:srgbClr val="0070C0"/>
                </a:solidFill>
              </a:rPr>
              <a:t>Les commerces…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2505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rgbClr val="FF0000"/>
                </a:solidFill>
              </a:rPr>
              <a:t>Etape 4</a:t>
            </a:r>
            <a:r>
              <a:rPr lang="fr-FR" dirty="0" smtClean="0">
                <a:solidFill>
                  <a:srgbClr val="FF0000"/>
                </a:solidFill>
              </a:rPr>
              <a:t>: La finalité du projet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772816"/>
            <a:ext cx="7498080" cy="4475584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fr-FR" dirty="0"/>
              <a:t>Une finalité peut être définie comme un but non daté, poursuivi en permanence et qui n’est jamais entièrement atteint.</a:t>
            </a:r>
          </a:p>
          <a:p>
            <a:pPr marL="82296" indent="0" algn="just">
              <a:buNone/>
            </a:pPr>
            <a:r>
              <a:rPr lang="fr-FR" dirty="0"/>
              <a:t> </a:t>
            </a:r>
          </a:p>
          <a:p>
            <a:pPr marL="82296" indent="0" algn="ctr">
              <a:buNone/>
            </a:pPr>
            <a:r>
              <a:rPr lang="fr-FR" dirty="0" smtClean="0"/>
              <a:t>----</a:t>
            </a:r>
            <a:endParaRPr lang="fr-FR" dirty="0" smtClean="0"/>
          </a:p>
          <a:p>
            <a:pPr marL="82296" indent="0" algn="just">
              <a:buNone/>
            </a:pPr>
            <a:r>
              <a:rPr lang="fr-FR" dirty="0" smtClean="0">
                <a:solidFill>
                  <a:srgbClr val="0070C0"/>
                </a:solidFill>
              </a:rPr>
              <a:t>Dans notre exemple, la </a:t>
            </a:r>
            <a:r>
              <a:rPr lang="fr-FR" dirty="0" smtClean="0">
                <a:solidFill>
                  <a:srgbClr val="0070C0"/>
                </a:solidFill>
              </a:rPr>
              <a:t>finalité est de permettre aux habitants de bien vivre dans le quartier « alpha</a:t>
            </a:r>
            <a:r>
              <a:rPr lang="fr-FR" dirty="0" smtClean="0"/>
              <a:t> </a:t>
            </a:r>
            <a:r>
              <a:rPr lang="fr-FR" dirty="0" smtClean="0">
                <a:solidFill>
                  <a:srgbClr val="0070C0"/>
                </a:solidFill>
              </a:rPr>
              <a:t>».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6146" name="Picture 2" descr="http://www.invdoc.com/vdoc/resource/filecenter/document/01f-0000a4-18h/question-n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97059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47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>
                <a:solidFill>
                  <a:srgbClr val="FF0000"/>
                </a:solidFill>
              </a:rPr>
              <a:t>Etape 5</a:t>
            </a:r>
            <a:r>
              <a:rPr lang="fr-FR" dirty="0" smtClean="0">
                <a:solidFill>
                  <a:srgbClr val="FF0000"/>
                </a:solidFill>
              </a:rPr>
              <a:t>: </a:t>
            </a:r>
            <a:r>
              <a:rPr lang="fr-FR" dirty="0">
                <a:solidFill>
                  <a:srgbClr val="FF0000"/>
                </a:solidFill>
              </a:rPr>
              <a:t>L</a:t>
            </a:r>
            <a:r>
              <a:rPr lang="fr-FR" dirty="0" smtClean="0">
                <a:solidFill>
                  <a:srgbClr val="FF0000"/>
                </a:solidFill>
              </a:rPr>
              <a:t>es objectifs du projet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1"/>
          </a:xfrm>
        </p:spPr>
        <p:txBody>
          <a:bodyPr>
            <a:normAutofit fontScale="62500" lnSpcReduction="20000"/>
          </a:bodyPr>
          <a:lstStyle/>
          <a:p>
            <a:pPr marL="82296" indent="0" algn="just">
              <a:buNone/>
            </a:pPr>
            <a:r>
              <a:rPr lang="fr-FR" dirty="0" smtClean="0"/>
              <a:t>Les objectifs découlent </a:t>
            </a:r>
            <a:r>
              <a:rPr lang="fr-FR" dirty="0"/>
              <a:t>du diagnostic. Ils expriment la volonté d'action </a:t>
            </a:r>
            <a:r>
              <a:rPr lang="fr-FR" dirty="0" smtClean="0"/>
              <a:t>par </a:t>
            </a:r>
            <a:r>
              <a:rPr lang="fr-FR" dirty="0"/>
              <a:t>rapport à une situation de départ. On </a:t>
            </a:r>
            <a:r>
              <a:rPr lang="fr-FR" dirty="0" smtClean="0"/>
              <a:t>est important de bien vérifier </a:t>
            </a:r>
            <a:r>
              <a:rPr lang="fr-FR" dirty="0"/>
              <a:t>la cohérence </a:t>
            </a:r>
            <a:r>
              <a:rPr lang="fr-FR" dirty="0" smtClean="0"/>
              <a:t>entre les objectifs et la finalité projet</a:t>
            </a:r>
            <a:r>
              <a:rPr lang="fr-FR" dirty="0"/>
              <a:t>.</a:t>
            </a:r>
          </a:p>
          <a:p>
            <a:pPr marL="82296" indent="0" algn="just">
              <a:buNone/>
            </a:pPr>
            <a:endParaRPr lang="fr-FR" u="sng" dirty="0"/>
          </a:p>
          <a:p>
            <a:pPr marL="82296" indent="0">
              <a:buNone/>
            </a:pPr>
            <a:endParaRPr lang="fr-FR" u="sng" dirty="0" smtClean="0"/>
          </a:p>
          <a:p>
            <a:pPr marL="82296" indent="0" algn="just">
              <a:buNone/>
            </a:pPr>
            <a:r>
              <a:rPr lang="fr-FR" u="sng" dirty="0" smtClean="0"/>
              <a:t>On peut définir les objectifs en fonction de quatre </a:t>
            </a:r>
            <a:r>
              <a:rPr lang="fr-FR" u="sng" dirty="0"/>
              <a:t>critères </a:t>
            </a:r>
            <a:r>
              <a:rPr lang="fr-FR" dirty="0"/>
              <a:t>:</a:t>
            </a:r>
          </a:p>
          <a:p>
            <a:pPr algn="just"/>
            <a:r>
              <a:rPr lang="fr-FR" dirty="0" smtClean="0"/>
              <a:t>C'est </a:t>
            </a:r>
            <a:r>
              <a:rPr lang="fr-FR" dirty="0"/>
              <a:t>quelque chose qui sera obtenu ou réalisé</a:t>
            </a:r>
          </a:p>
          <a:p>
            <a:pPr algn="just"/>
            <a:r>
              <a:rPr lang="fr-FR" dirty="0" smtClean="0"/>
              <a:t>Dans </a:t>
            </a:r>
            <a:r>
              <a:rPr lang="fr-FR" dirty="0"/>
              <a:t>un certain délai (long, moyen, court terme)</a:t>
            </a:r>
          </a:p>
          <a:p>
            <a:pPr algn="just"/>
            <a:r>
              <a:rPr lang="fr-FR" dirty="0" smtClean="0"/>
              <a:t>Avec </a:t>
            </a:r>
            <a:r>
              <a:rPr lang="fr-FR" dirty="0"/>
              <a:t>ou par un certain nombre de personnes ou d'interlocuteurs (usagers, organisations, travailleurs, environnement social et/ou institutionnel)</a:t>
            </a:r>
          </a:p>
          <a:p>
            <a:pPr algn="just"/>
            <a:r>
              <a:rPr lang="fr-FR" dirty="0" smtClean="0"/>
              <a:t>Avec </a:t>
            </a:r>
            <a:r>
              <a:rPr lang="fr-FR" dirty="0"/>
              <a:t>des indicateurs de réalisation chiffrables et/ou observables à formuler dès le départ (en vue des évaluations intermédiaires et de l'évaluation finale)</a:t>
            </a:r>
          </a:p>
          <a:p>
            <a:endParaRPr lang="fr-FR" dirty="0"/>
          </a:p>
        </p:txBody>
      </p:sp>
      <p:pic>
        <p:nvPicPr>
          <p:cNvPr id="7170" name="Picture 2" descr="http://www.ujustdoit.com/wp-content/uploads/2013/02/Objectifs-300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r="18743"/>
          <a:stretch/>
        </p:blipFill>
        <p:spPr bwMode="auto">
          <a:xfrm>
            <a:off x="0" y="0"/>
            <a:ext cx="1259632" cy="17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20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02336" lvl="1" indent="0">
              <a:buNone/>
            </a:pPr>
            <a:r>
              <a:rPr lang="fr-FR" u="sng" dirty="0" smtClean="0">
                <a:solidFill>
                  <a:srgbClr val="0070C0"/>
                </a:solidFill>
              </a:rPr>
              <a:t>Par exemples</a:t>
            </a:r>
            <a:r>
              <a:rPr lang="fr-FR" dirty="0" smtClean="0">
                <a:solidFill>
                  <a:srgbClr val="0070C0"/>
                </a:solidFill>
              </a:rPr>
              <a:t>, voici quelques objectifs qui découlent de </a:t>
            </a:r>
            <a:r>
              <a:rPr lang="fr-FR" dirty="0" smtClean="0">
                <a:solidFill>
                  <a:srgbClr val="0070C0"/>
                </a:solidFill>
              </a:rPr>
              <a:t>la </a:t>
            </a:r>
            <a:r>
              <a:rPr lang="fr-FR" dirty="0" smtClean="0">
                <a:solidFill>
                  <a:srgbClr val="0070C0"/>
                </a:solidFill>
              </a:rPr>
              <a:t>problématique et qui permettent donc d’atteindre la finalité de </a:t>
            </a:r>
            <a:r>
              <a:rPr lang="fr-FR" dirty="0" smtClean="0">
                <a:solidFill>
                  <a:srgbClr val="0070C0"/>
                </a:solidFill>
              </a:rPr>
              <a:t>du </a:t>
            </a:r>
            <a:r>
              <a:rPr lang="fr-FR" dirty="0" smtClean="0">
                <a:solidFill>
                  <a:srgbClr val="0070C0"/>
                </a:solidFill>
              </a:rPr>
              <a:t>projet</a:t>
            </a:r>
            <a:r>
              <a:rPr lang="fr-FR" dirty="0" smtClean="0">
                <a:solidFill>
                  <a:srgbClr val="0070C0"/>
                </a:solidFill>
              </a:rPr>
              <a:t>:</a:t>
            </a:r>
          </a:p>
          <a:p>
            <a:pPr marL="402336" lvl="1" indent="0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Développer le réseau de bus </a:t>
            </a:r>
          </a:p>
          <a:p>
            <a:pPr marL="457200" lvl="1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914400" lvl="1" indent="-457200">
              <a:spcBef>
                <a:spcPts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fr-FR" dirty="0" smtClean="0">
                <a:solidFill>
                  <a:srgbClr val="0070C0"/>
                </a:solidFill>
              </a:rPr>
              <a:t>Diminuer les nuisances visuelles causées </a:t>
            </a:r>
            <a:r>
              <a:rPr lang="fr-FR" dirty="0">
                <a:solidFill>
                  <a:srgbClr val="0070C0"/>
                </a:solidFill>
              </a:rPr>
              <a:t>par les ordures ménagères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rgbClr val="0070C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Apporter une aide alimentaire aux familles les plus démunies </a:t>
            </a:r>
          </a:p>
          <a:p>
            <a:pPr marL="457200" lvl="1" indent="0">
              <a:buNone/>
            </a:pPr>
            <a:endParaRPr lang="fr-FR" dirty="0">
              <a:solidFill>
                <a:srgbClr val="0070C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Créer du lien social entre les habitants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0070C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70C0"/>
                </a:solidFill>
              </a:rPr>
              <a:t>Faciliter </a:t>
            </a:r>
            <a:r>
              <a:rPr lang="fr-FR" dirty="0">
                <a:solidFill>
                  <a:srgbClr val="0070C0"/>
                </a:solidFill>
              </a:rPr>
              <a:t>les démarches administratives des </a:t>
            </a:r>
            <a:r>
              <a:rPr lang="fr-FR" dirty="0" smtClean="0">
                <a:solidFill>
                  <a:srgbClr val="0070C0"/>
                </a:solidFill>
              </a:rPr>
              <a:t>usagers</a:t>
            </a:r>
          </a:p>
          <a:p>
            <a:pPr marL="457200" lvl="1" indent="0">
              <a:buNone/>
            </a:pPr>
            <a:endParaRPr lang="fr-FR" dirty="0" smtClean="0">
              <a:solidFill>
                <a:srgbClr val="0070C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rgbClr val="0070C0"/>
                </a:solidFill>
              </a:rPr>
              <a:t>…</a:t>
            </a:r>
            <a:endParaRPr lang="fr-FR" dirty="0">
              <a:solidFill>
                <a:srgbClr val="0070C0"/>
              </a:solidFill>
            </a:endParaRP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59928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886</TotalTime>
  <Words>1117</Words>
  <Application>Microsoft Office PowerPoint</Application>
  <PresentationFormat>Affichage à l'écran (4:3)</PresentationFormat>
  <Paragraphs>158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Solstice</vt:lpstr>
      <vt:lpstr>Carnet de bord pour faciliter la mise en place d’un projet en SPVL</vt:lpstr>
      <vt:lpstr>Présentation PowerPoint</vt:lpstr>
      <vt:lpstr>Etape 1: identification d’un problème ou d’une situation insatisfaisante</vt:lpstr>
      <vt:lpstr>Etape 2: Définir la problématique</vt:lpstr>
      <vt:lpstr>Etape 3: Réaliser un diagnostic </vt:lpstr>
      <vt:lpstr>Présentation PowerPoint</vt:lpstr>
      <vt:lpstr>Etape 4: La finalité du projet</vt:lpstr>
      <vt:lpstr>Etape 5: Les objectifs du projet</vt:lpstr>
      <vt:lpstr>Présentation PowerPoint</vt:lpstr>
      <vt:lpstr>Etape 6: Identification des actions </vt:lpstr>
      <vt:lpstr>Etape 7: Les critères d’évaluation </vt:lpstr>
      <vt:lpstr>Etape 8: Trouver des partenaires</vt:lpstr>
      <vt:lpstr>Etape 9: Prévoir les modalités de mise en œuvre </vt:lpstr>
      <vt:lpstr>Exemple:</vt:lpstr>
      <vt:lpstr>Etape 10: Lister les moyens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Rédiger un CURRICULUM VITAE</dc:title>
  <dc:creator>Hélène</dc:creator>
  <cp:lastModifiedBy>HENAUX</cp:lastModifiedBy>
  <cp:revision>91</cp:revision>
  <dcterms:created xsi:type="dcterms:W3CDTF">2011-06-10T08:55:17Z</dcterms:created>
  <dcterms:modified xsi:type="dcterms:W3CDTF">2014-09-28T09:15:45Z</dcterms:modified>
</cp:coreProperties>
</file>